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44" r:id="rId6"/>
    <p:sldMasterId id="2147483756" r:id="rId7"/>
    <p:sldMasterId id="2147483780" r:id="rId8"/>
    <p:sldMasterId id="2147483816" r:id="rId9"/>
    <p:sldMasterId id="2147483828" r:id="rId10"/>
    <p:sldMasterId id="2147483840" r:id="rId11"/>
    <p:sldMasterId id="2147483852" r:id="rId12"/>
    <p:sldMasterId id="2147483864" r:id="rId13"/>
    <p:sldMasterId id="2147483876" r:id="rId14"/>
    <p:sldMasterId id="2147483888" r:id="rId15"/>
    <p:sldMasterId id="2147484008" r:id="rId16"/>
    <p:sldMasterId id="2147484020" r:id="rId17"/>
    <p:sldMasterId id="2147484032" r:id="rId18"/>
  </p:sldMasterIdLst>
  <p:notesMasterIdLst>
    <p:notesMasterId r:id="rId56"/>
  </p:notesMasterIdLst>
  <p:sldIdLst>
    <p:sldId id="269" r:id="rId19"/>
    <p:sldId id="309" r:id="rId20"/>
    <p:sldId id="270" r:id="rId21"/>
    <p:sldId id="265" r:id="rId22"/>
    <p:sldId id="266" r:id="rId23"/>
    <p:sldId id="322" r:id="rId24"/>
    <p:sldId id="319" r:id="rId25"/>
    <p:sldId id="314" r:id="rId26"/>
    <p:sldId id="268" r:id="rId27"/>
    <p:sldId id="315" r:id="rId28"/>
    <p:sldId id="285" r:id="rId29"/>
    <p:sldId id="295" r:id="rId30"/>
    <p:sldId id="296" r:id="rId31"/>
    <p:sldId id="257" r:id="rId32"/>
    <p:sldId id="258" r:id="rId33"/>
    <p:sldId id="259" r:id="rId34"/>
    <p:sldId id="260" r:id="rId35"/>
    <p:sldId id="261" r:id="rId36"/>
    <p:sldId id="272" r:id="rId37"/>
    <p:sldId id="273" r:id="rId38"/>
    <p:sldId id="316" r:id="rId39"/>
    <p:sldId id="310" r:id="rId40"/>
    <p:sldId id="275" r:id="rId41"/>
    <p:sldId id="313" r:id="rId42"/>
    <p:sldId id="301" r:id="rId43"/>
    <p:sldId id="278" r:id="rId44"/>
    <p:sldId id="279" r:id="rId45"/>
    <p:sldId id="280" r:id="rId46"/>
    <p:sldId id="281" r:id="rId47"/>
    <p:sldId id="312" r:id="rId48"/>
    <p:sldId id="282" r:id="rId49"/>
    <p:sldId id="317" r:id="rId50"/>
    <p:sldId id="318" r:id="rId51"/>
    <p:sldId id="311" r:id="rId52"/>
    <p:sldId id="320" r:id="rId53"/>
    <p:sldId id="283" r:id="rId54"/>
    <p:sldId id="321"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9" autoAdjust="0"/>
    <p:restoredTop sz="94660"/>
  </p:normalViewPr>
  <p:slideViewPr>
    <p:cSldViewPr>
      <p:cViewPr varScale="1">
        <p:scale>
          <a:sx n="67" d="100"/>
          <a:sy n="67" d="100"/>
        </p:scale>
        <p:origin x="144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5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E2755-9CD5-474A-BDF2-AC479FE35CCB}" type="datetimeFigureOut">
              <a:rPr lang="tr-TR" smtClean="0"/>
              <a:t>09.11.2023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32EE86-047E-4DA6-A859-DE677B40CD74}" type="slidenum">
              <a:rPr lang="tr-TR" smtClean="0"/>
              <a:t>‹#›</a:t>
            </a:fld>
            <a:endParaRPr lang="tr-TR"/>
          </a:p>
        </p:txBody>
      </p:sp>
    </p:spTree>
    <p:extLst>
      <p:ext uri="{BB962C8B-B14F-4D97-AF65-F5344CB8AC3E}">
        <p14:creationId xmlns:p14="http://schemas.microsoft.com/office/powerpoint/2010/main" val="92458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646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05943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5553871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7748601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7503590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448778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5939475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3843625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216165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7949148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785671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93508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27174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5619229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4581388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3242814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7617969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6233824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3880518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5667377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2127920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2251756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17738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80598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467890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2057684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6965768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804706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6394944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8974434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3498634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40499025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2101902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92463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37052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6531384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759822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2353485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3381452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6036357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0755510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086169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4757741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520264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41432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47433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642443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7289944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1071475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3570592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3514608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41683649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9094098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4322410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4341329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70973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67982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5435421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373051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8515122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0733239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1436249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841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573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92739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3736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200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7310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081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744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13670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84407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02701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28859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15346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07006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18378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3221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19754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7777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05023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44024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62150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84639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99035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56999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61935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62987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070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68065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22076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03584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44222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88104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97823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909161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7722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70141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4726004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786108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82237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6746905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7317240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5545054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58282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4607839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5571326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6433018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8783729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61779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3776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5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842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3332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9997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75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7013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3243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159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0690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801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2437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3590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8489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715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6030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469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3222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2138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19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6969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38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911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9129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7379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7580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1417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3035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4877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9306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765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39641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537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5996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7669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3640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21996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13531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1038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4840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4023922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069604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327580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09450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22200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325044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481999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343465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769985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047103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444948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1432663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026505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006220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49841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21437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882394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9075293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565202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0984573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6243781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211616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6826253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704732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1881852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78339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92154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5636852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4164196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9080647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2038000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5696131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675763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6960485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7046974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1218971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99562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4674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1748556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7233091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8187374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68580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8052251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68580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1318801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68580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7432650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8966702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68580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9017329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456986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68580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60398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1081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52939261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63949517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85100286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27048391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54585196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958951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544834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599570-5F0B-4760-94E8-066C10F84235}"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D7D8E9-71B2-4E32-A2CD-9D4F237AEED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865291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43967468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37808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99135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01928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D2CC44-12A9-46FC-991F-6FF38EFAA18D}"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33DB97-08CB-4ECF-9F1B-3924392F7A18}"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28081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4503776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31101067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8645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901685-B220-481E-A9F4-CFDC955C18A1}" type="datetimeFigureOut">
              <a:rPr lang="tr-TR" smtClean="0">
                <a:solidFill>
                  <a:prstClr val="black">
                    <a:tint val="75000"/>
                  </a:prstClr>
                </a:solidFill>
              </a:rPr>
              <a:pPr defTabSz="685800"/>
              <a:t>09.11.2023</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26845-BA6A-4574-8F1E-BF4BFE78BB1E}" type="slidenum">
              <a:rPr lang="tr-TR" smtClean="0">
                <a:solidFill>
                  <a:prstClr val="black">
                    <a:tint val="75000"/>
                  </a:prstClr>
                </a:solidFill>
              </a:rPr>
              <a:pPr defTabSz="685800"/>
              <a:t>‹#›</a:t>
            </a:fld>
            <a:endParaRPr lang="tr-TR">
              <a:solidFill>
                <a:prstClr val="black">
                  <a:tint val="75000"/>
                </a:prstClr>
              </a:solidFill>
            </a:endParaRPr>
          </a:p>
        </p:txBody>
      </p:sp>
    </p:spTree>
    <p:extLst>
      <p:ext uri="{BB962C8B-B14F-4D97-AF65-F5344CB8AC3E}">
        <p14:creationId xmlns:p14="http://schemas.microsoft.com/office/powerpoint/2010/main" val="194315552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4.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4.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697" y="-299337"/>
            <a:ext cx="9144000" cy="6858000"/>
          </a:xfrm>
          <a:blipFill>
            <a:blip r:embed="rId2"/>
            <a:tile tx="0" ty="0" sx="100000" sy="100000" flip="none" algn="tl"/>
          </a:blip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5.ÜNİTE </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TESTLERİN (</a:t>
            </a:r>
            <a:r>
              <a:rPr lang="tr-T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PUANLARIN) </a:t>
            </a:r>
            <a:r>
              <a:rPr lang="tr-TR"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GEÇERLİĞİ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tr-T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tr-TR"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Metin kutusu 2"/>
          <p:cNvSpPr txBox="1"/>
          <p:nvPr/>
        </p:nvSpPr>
        <p:spPr>
          <a:xfrm>
            <a:off x="1604787" y="5301208"/>
            <a:ext cx="542200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err="1" smtClean="0">
                <a:ln>
                  <a:noFill/>
                </a:ln>
                <a:solidFill>
                  <a:sysClr val="windowText" lastClr="000000"/>
                </a:solidFill>
                <a:effectLst/>
                <a:uLnTx/>
                <a:uFillTx/>
              </a:rPr>
              <a:t>Prof.Dr</a:t>
            </a:r>
            <a:r>
              <a:rPr kumimoji="0" lang="tr-TR" sz="2800" b="1" i="0" u="none" strike="noStrike" kern="0" cap="none" spc="0" normalizeH="0" baseline="0" noProof="0" dirty="0" smtClean="0">
                <a:ln>
                  <a:noFill/>
                </a:ln>
                <a:solidFill>
                  <a:sysClr val="windowText" lastClr="000000"/>
                </a:solidFill>
                <a:effectLst/>
                <a:uLnTx/>
                <a:uFillTx/>
              </a:rPr>
              <a:t>. Mevlüt KAYA</a:t>
            </a:r>
            <a:endParaRPr kumimoji="0" lang="tr-TR" sz="2800" b="1" i="0" u="none" strike="noStrike" kern="0" cap="none" spc="0" normalizeH="0" baseline="0" noProof="0" dirty="0">
              <a:ln>
                <a:noFill/>
              </a:ln>
              <a:solidFill>
                <a:sysClr val="windowText" lastClr="000000"/>
              </a:solidFill>
              <a:effectLst/>
              <a:uLnTx/>
              <a:uFillTx/>
            </a:endParaRPr>
          </a:p>
        </p:txBody>
      </p:sp>
      <p:pic>
        <p:nvPicPr>
          <p:cNvPr id="4" name="Resim 3"/>
          <p:cNvPicPr>
            <a:picLocks noChangeAspect="1"/>
          </p:cNvPicPr>
          <p:nvPr/>
        </p:nvPicPr>
        <p:blipFill>
          <a:blip r:embed="rId3"/>
          <a:stretch>
            <a:fillRect/>
          </a:stretch>
        </p:blipFill>
        <p:spPr>
          <a:xfrm>
            <a:off x="1475656" y="-182988"/>
            <a:ext cx="3432345" cy="2911046"/>
          </a:xfrm>
          <a:prstGeom prst="rect">
            <a:avLst/>
          </a:prstGeom>
        </p:spPr>
      </p:pic>
      <p:sp>
        <p:nvSpPr>
          <p:cNvPr id="5" name="Metin kutusu 4"/>
          <p:cNvSpPr txBox="1"/>
          <p:nvPr/>
        </p:nvSpPr>
        <p:spPr>
          <a:xfrm>
            <a:off x="5220072" y="764704"/>
            <a:ext cx="3187509" cy="1015663"/>
          </a:xfrm>
          <a:prstGeom prst="rect">
            <a:avLst/>
          </a:prstGeom>
          <a:noFill/>
        </p:spPr>
        <p:txBody>
          <a:bodyPr wrap="square" rtlCol="0">
            <a:spAutoFit/>
          </a:bodyPr>
          <a:lstStyle/>
          <a:p>
            <a:pPr algn="ctr"/>
            <a:r>
              <a:rPr lang="tr-TR" sz="2000" b="1" dirty="0" smtClean="0">
                <a:solidFill>
                  <a:schemeClr val="tx2"/>
                </a:solidFill>
              </a:rPr>
              <a:t>LÜTFEN TELEFONLARINIZI CEBİNİZE VEYA ÇANTANIZA KOYUNUZ!</a:t>
            </a:r>
            <a:endParaRPr lang="tr-TR" sz="2000" dirty="0">
              <a:solidFill>
                <a:schemeClr val="tx2"/>
              </a:solidFill>
            </a:endParaRPr>
          </a:p>
        </p:txBody>
      </p:sp>
    </p:spTree>
    <p:extLst>
      <p:ext uri="{BB962C8B-B14F-4D97-AF65-F5344CB8AC3E}">
        <p14:creationId xmlns:p14="http://schemas.microsoft.com/office/powerpoint/2010/main" val="4077574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a:solidFill>
                  <a:prstClr val="black"/>
                </a:solidFill>
              </a:rPr>
              <a:t>Kapsam Geçerliği</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 y="1556792"/>
            <a:ext cx="867092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7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0"/>
            <a:ext cx="7772400" cy="1470025"/>
          </a:xfrm>
        </p:spPr>
        <p:txBody>
          <a:bodyPr/>
          <a:lstStyle/>
          <a:p>
            <a:r>
              <a:rPr lang="tr-TR" b="1" dirty="0" smtClean="0">
                <a:solidFill>
                  <a:srgbClr val="FF0000"/>
                </a:solidFill>
              </a:rPr>
              <a:t>Kapsam Geçerliliğinin Aşamaları</a:t>
            </a:r>
            <a:endParaRPr lang="tr-TR" b="1" dirty="0">
              <a:solidFill>
                <a:srgbClr val="FF0000"/>
              </a:solidFill>
            </a:endParaRPr>
          </a:p>
        </p:txBody>
      </p:sp>
      <p:sp>
        <p:nvSpPr>
          <p:cNvPr id="3" name="Alt Başlık 2"/>
          <p:cNvSpPr>
            <a:spLocks noGrp="1"/>
          </p:cNvSpPr>
          <p:nvPr>
            <p:ph type="subTitle" idx="1"/>
          </p:nvPr>
        </p:nvSpPr>
        <p:spPr>
          <a:xfrm>
            <a:off x="395536" y="1340768"/>
            <a:ext cx="8496944" cy="4896544"/>
          </a:xfrm>
        </p:spPr>
        <p:txBody>
          <a:bodyPr>
            <a:noAutofit/>
          </a:bodyPr>
          <a:lstStyle/>
          <a:p>
            <a:pPr marL="514350" indent="-514350" algn="l">
              <a:buFont typeface="+mj-lt"/>
              <a:buAutoNum type="arabicPeriod"/>
            </a:pPr>
            <a:r>
              <a:rPr lang="tr-TR" sz="3000" dirty="0" smtClean="0">
                <a:solidFill>
                  <a:schemeClr val="tx1"/>
                </a:solidFill>
              </a:rPr>
              <a:t>Ölçülecek değişkenle ilgili davranış evrelerinin belirlenmesi.</a:t>
            </a:r>
          </a:p>
          <a:p>
            <a:pPr marL="514350" indent="-514350" algn="l">
              <a:buFont typeface="+mj-lt"/>
              <a:buAutoNum type="arabicPeriod"/>
            </a:pPr>
            <a:r>
              <a:rPr lang="tr-TR" sz="3000" dirty="0" smtClean="0">
                <a:solidFill>
                  <a:schemeClr val="tx1"/>
                </a:solidFill>
              </a:rPr>
              <a:t>Testi oluşturan davranışların (örneklemin) belirlenmesi.</a:t>
            </a:r>
          </a:p>
          <a:p>
            <a:pPr marL="514350" indent="-514350" algn="l">
              <a:buFont typeface="+mj-lt"/>
              <a:buAutoNum type="arabicPeriod"/>
            </a:pPr>
            <a:r>
              <a:rPr lang="tr-TR" sz="3000" dirty="0" smtClean="0">
                <a:solidFill>
                  <a:schemeClr val="tx1"/>
                </a:solidFill>
              </a:rPr>
              <a:t>Testi oluşturan ölçülecek davranışlar örnekleminin, evreni temsil gücünün tespit edilmesi.</a:t>
            </a:r>
          </a:p>
          <a:p>
            <a:pPr marL="514350" indent="-514350" algn="l">
              <a:buFont typeface="+mj-lt"/>
              <a:buAutoNum type="arabicPeriod"/>
            </a:pPr>
            <a:r>
              <a:rPr lang="tr-TR" sz="3000" dirty="0" smtClean="0">
                <a:solidFill>
                  <a:schemeClr val="tx1"/>
                </a:solidFill>
              </a:rPr>
              <a:t>Testteki soruların ilgili olduğu davranışı ölçmeye uygun olup olmadığının kontrol edilmesi.</a:t>
            </a:r>
          </a:p>
          <a:p>
            <a:pPr marL="514350" indent="-514350" algn="l">
              <a:buFont typeface="+mj-lt"/>
              <a:buAutoNum type="arabicPeriod"/>
            </a:pPr>
            <a:endParaRPr lang="tr-TR" sz="3000" dirty="0">
              <a:solidFill>
                <a:schemeClr val="tx1"/>
              </a:solidFill>
            </a:endParaRPr>
          </a:p>
        </p:txBody>
      </p:sp>
    </p:spTree>
    <p:extLst>
      <p:ext uri="{BB962C8B-B14F-4D97-AF65-F5344CB8AC3E}">
        <p14:creationId xmlns:p14="http://schemas.microsoft.com/office/powerpoint/2010/main" val="1862330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0"/>
            <a:ext cx="8640960" cy="1143000"/>
          </a:xfrm>
        </p:spPr>
        <p:txBody>
          <a:bodyPr>
            <a:normAutofit/>
          </a:bodyPr>
          <a:lstStyle/>
          <a:p>
            <a:r>
              <a:rPr lang="tr-TR" sz="2500" b="1" dirty="0" smtClean="0"/>
              <a:t>Tablo 5-1: </a:t>
            </a:r>
            <a:r>
              <a:rPr lang="tr-TR" sz="2500" dirty="0" smtClean="0"/>
              <a:t>Belirtke Tablosu: Eğitimde Ölçme ve Değerlendirme Dersi Final Sınavı Planı </a:t>
            </a:r>
            <a:endParaRPr lang="tr-TR" sz="2500" b="1" dirty="0"/>
          </a:p>
        </p:txBody>
      </p:sp>
      <p:graphicFrame>
        <p:nvGraphicFramePr>
          <p:cNvPr id="4" name="Tablo 3"/>
          <p:cNvGraphicFramePr>
            <a:graphicFrameLocks noGrp="1"/>
          </p:cNvGraphicFramePr>
          <p:nvPr>
            <p:extLst>
              <p:ext uri="{D42A27DB-BD31-4B8C-83A1-F6EECF244321}">
                <p14:modId xmlns:p14="http://schemas.microsoft.com/office/powerpoint/2010/main" val="3246094808"/>
              </p:ext>
            </p:extLst>
          </p:nvPr>
        </p:nvGraphicFramePr>
        <p:xfrm>
          <a:off x="251520" y="978376"/>
          <a:ext cx="8568952" cy="5690984"/>
        </p:xfrm>
        <a:graphic>
          <a:graphicData uri="http://schemas.openxmlformats.org/drawingml/2006/table">
            <a:tbl>
              <a:tblPr>
                <a:tableStyleId>{5C22544A-7EE6-4342-B048-85BDC9FD1C3A}</a:tableStyleId>
              </a:tblPr>
              <a:tblGrid>
                <a:gridCol w="3672408">
                  <a:extLst>
                    <a:ext uri="{9D8B030D-6E8A-4147-A177-3AD203B41FA5}">
                      <a16:colId xmlns:a16="http://schemas.microsoft.com/office/drawing/2014/main" xmlns="" val="20000"/>
                    </a:ext>
                  </a:extLst>
                </a:gridCol>
                <a:gridCol w="1069658">
                  <a:extLst>
                    <a:ext uri="{9D8B030D-6E8A-4147-A177-3AD203B41FA5}">
                      <a16:colId xmlns:a16="http://schemas.microsoft.com/office/drawing/2014/main" xmlns="" val="20001"/>
                    </a:ext>
                  </a:extLst>
                </a:gridCol>
                <a:gridCol w="1203210">
                  <a:extLst>
                    <a:ext uri="{9D8B030D-6E8A-4147-A177-3AD203B41FA5}">
                      <a16:colId xmlns:a16="http://schemas.microsoft.com/office/drawing/2014/main" xmlns="" val="20002"/>
                    </a:ext>
                  </a:extLst>
                </a:gridCol>
                <a:gridCol w="1203210">
                  <a:extLst>
                    <a:ext uri="{9D8B030D-6E8A-4147-A177-3AD203B41FA5}">
                      <a16:colId xmlns:a16="http://schemas.microsoft.com/office/drawing/2014/main" xmlns="" val="20003"/>
                    </a:ext>
                  </a:extLst>
                </a:gridCol>
                <a:gridCol w="1420466">
                  <a:extLst>
                    <a:ext uri="{9D8B030D-6E8A-4147-A177-3AD203B41FA5}">
                      <a16:colId xmlns:a16="http://schemas.microsoft.com/office/drawing/2014/main" xmlns="" val="20004"/>
                    </a:ext>
                  </a:extLst>
                </a:gridCol>
              </a:tblGrid>
              <a:tr h="230128">
                <a:tc>
                  <a:txBody>
                    <a:bodyPr/>
                    <a:lstStyle/>
                    <a:p>
                      <a:endParaRPr lang="tr-TR"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tr-TR" sz="2800" b="1" dirty="0" smtClean="0"/>
                        <a:t>D  a  v  r  a  n  ı  ş     D  ü  z  e  y  i</a:t>
                      </a:r>
                      <a:endParaRPr lang="tr-T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17944">
                <a:tc>
                  <a:txBody>
                    <a:bodyPr/>
                    <a:lstStyle/>
                    <a:p>
                      <a:r>
                        <a:rPr lang="tr-TR" b="1" dirty="0" smtClean="0"/>
                        <a:t>Üniteler</a:t>
                      </a:r>
                      <a:r>
                        <a:rPr lang="tr-TR" b="1" baseline="0" dirty="0" smtClean="0"/>
                        <a:t>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Bilgi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Kavrama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Uygulama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Toplam</a:t>
                      </a:r>
                      <a:r>
                        <a:rPr lang="tr-TR" b="1" baseline="0" dirty="0" smtClean="0"/>
                        <a:t>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54980">
                <a:tc>
                  <a:txBody>
                    <a:bodyPr/>
                    <a:lstStyle/>
                    <a:p>
                      <a:pPr marL="0" indent="0">
                        <a:buFont typeface="+mj-lt"/>
                        <a:buNone/>
                      </a:pPr>
                      <a:r>
                        <a:rPr lang="tr-TR" dirty="0" smtClean="0"/>
                        <a:t>1. </a:t>
                      </a:r>
                      <a:r>
                        <a:rPr lang="tr-TR" dirty="0" err="1" smtClean="0"/>
                        <a:t>E.Ölçme</a:t>
                      </a:r>
                      <a:r>
                        <a:rPr lang="tr-TR" dirty="0" smtClean="0"/>
                        <a:t> ve Değ. Yeri ve Önemi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54980">
                <a:tc>
                  <a:txBody>
                    <a:bodyPr/>
                    <a:lstStyle/>
                    <a:p>
                      <a:r>
                        <a:rPr lang="tr-TR" dirty="0" smtClean="0"/>
                        <a:t>2.</a:t>
                      </a:r>
                      <a:r>
                        <a:rPr lang="tr-TR" baseline="0" dirty="0" smtClean="0"/>
                        <a:t> Ölçmenin temel kavramları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4980">
                <a:tc>
                  <a:txBody>
                    <a:bodyPr/>
                    <a:lstStyle/>
                    <a:p>
                      <a:r>
                        <a:rPr lang="tr-TR" dirty="0" smtClean="0"/>
                        <a:t>3. Temel İstatistik Teknikler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54980">
                <a:tc>
                  <a:txBody>
                    <a:bodyPr/>
                    <a:lstStyle/>
                    <a:p>
                      <a:r>
                        <a:rPr lang="tr-TR" dirty="0" smtClean="0"/>
                        <a:t>4. Testlerin ve Puanların Güvenirliği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54980">
                <a:tc>
                  <a:txBody>
                    <a:bodyPr/>
                    <a:lstStyle/>
                    <a:p>
                      <a:r>
                        <a:rPr lang="tr-TR" dirty="0" smtClean="0"/>
                        <a:t>5. </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Testlerin ve Puanların Geçerliği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54980">
                <a:tc>
                  <a:txBody>
                    <a:bodyPr/>
                    <a:lstStyle/>
                    <a:p>
                      <a:r>
                        <a:rPr lang="tr-TR" dirty="0" smtClean="0"/>
                        <a:t>6. Başarı Testi Geliştirme</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54980">
                <a:tc>
                  <a:txBody>
                    <a:bodyPr/>
                    <a:lstStyle/>
                    <a:p>
                      <a:r>
                        <a:rPr lang="tr-TR" dirty="0" smtClean="0"/>
                        <a:t>7. Sınav Türleri ve Soru Yazımı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54980">
                <a:tc>
                  <a:txBody>
                    <a:bodyPr/>
                    <a:lstStyle/>
                    <a:p>
                      <a:r>
                        <a:rPr lang="tr-TR" dirty="0" smtClean="0"/>
                        <a:t>8. Yazılı ve Sözlü Sınavlar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54980">
                <a:tc>
                  <a:txBody>
                    <a:bodyPr/>
                    <a:lstStyle/>
                    <a:p>
                      <a:r>
                        <a:rPr lang="tr-TR" dirty="0" smtClean="0"/>
                        <a:t>9. Kısa Cevaplı</a:t>
                      </a:r>
                      <a:r>
                        <a:rPr lang="tr-TR" baseline="0" dirty="0" smtClean="0"/>
                        <a:t> ve Doğru-Yanlış Testler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54980">
                <a:tc>
                  <a:txBody>
                    <a:bodyPr/>
                    <a:lstStyle/>
                    <a:p>
                      <a:r>
                        <a:rPr lang="tr-TR" dirty="0" smtClean="0"/>
                        <a:t>10. Çoktan Seçmeli ve Eşleştir. Testler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54980">
                <a:tc>
                  <a:txBody>
                    <a:bodyPr/>
                    <a:lstStyle/>
                    <a:p>
                      <a:r>
                        <a:rPr lang="tr-TR" dirty="0" smtClean="0"/>
                        <a:t>11. Öğrenci Başarısını Değerlendirme</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54980">
                <a:tc>
                  <a:txBody>
                    <a:bodyPr/>
                    <a:lstStyle/>
                    <a:p>
                      <a:r>
                        <a:rPr lang="tr-TR" dirty="0" smtClean="0"/>
                        <a:t>12. Alternatif Değerlendirme Yöntem.</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291400">
                <a:tc>
                  <a:txBody>
                    <a:bodyPr/>
                    <a:lstStyle/>
                    <a:p>
                      <a:r>
                        <a:rPr lang="tr-TR" b="1" dirty="0" smtClean="0"/>
                        <a:t>Toplam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dirty="0">
                          <a:solidFill>
                            <a:srgbClr val="000000"/>
                          </a:solidFill>
                          <a:effectLst/>
                          <a:latin typeface="Calibri"/>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659135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29600" cy="1143000"/>
          </a:xfrm>
        </p:spPr>
        <p:txBody>
          <a:bodyPr>
            <a:normAutofit fontScale="90000"/>
          </a:bodyPr>
          <a:lstStyle/>
          <a:p>
            <a:r>
              <a:rPr lang="tr-TR" sz="2800" b="1" dirty="0" smtClean="0"/>
              <a:t>Tablo 5-2:</a:t>
            </a:r>
            <a:r>
              <a:rPr lang="tr-TR" sz="2800" dirty="0" smtClean="0"/>
              <a:t> </a:t>
            </a:r>
            <a:r>
              <a:rPr lang="tr-TR" sz="2800" dirty="0"/>
              <a:t>B</a:t>
            </a:r>
            <a:r>
              <a:rPr lang="tr-TR" sz="2800" dirty="0" smtClean="0"/>
              <a:t>elirtke Tablosu: Eğitimde Ölçme ve Değerlendirme Dersi Final Sınavı İçin  Davranışlar Örneklemi</a:t>
            </a:r>
            <a:endParaRPr lang="tr-TR" sz="2800" b="1" dirty="0"/>
          </a:p>
        </p:txBody>
      </p:sp>
      <p:graphicFrame>
        <p:nvGraphicFramePr>
          <p:cNvPr id="6" name="Tablo 5"/>
          <p:cNvGraphicFramePr>
            <a:graphicFrameLocks noGrp="1"/>
          </p:cNvGraphicFramePr>
          <p:nvPr>
            <p:extLst>
              <p:ext uri="{D42A27DB-BD31-4B8C-83A1-F6EECF244321}">
                <p14:modId xmlns:p14="http://schemas.microsoft.com/office/powerpoint/2010/main" val="153694376"/>
              </p:ext>
            </p:extLst>
          </p:nvPr>
        </p:nvGraphicFramePr>
        <p:xfrm>
          <a:off x="647056" y="1138456"/>
          <a:ext cx="8496944" cy="5719544"/>
        </p:xfrm>
        <a:graphic>
          <a:graphicData uri="http://schemas.openxmlformats.org/drawingml/2006/table">
            <a:tbl>
              <a:tblPr>
                <a:tableStyleId>{5C22544A-7EE6-4342-B048-85BDC9FD1C3A}</a:tableStyleId>
              </a:tblPr>
              <a:tblGrid>
                <a:gridCol w="3744416">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tblGrid>
              <a:tr h="340112">
                <a:tc>
                  <a:txBody>
                    <a:bodyPr/>
                    <a:lstStyle/>
                    <a:p>
                      <a:endParaRPr lang="tr-TR"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tr-TR" sz="2800" b="0" dirty="0" smtClean="0"/>
                        <a:t>D </a:t>
                      </a:r>
                      <a:r>
                        <a:rPr lang="tr-TR" sz="2800" b="0" baseline="0" dirty="0" smtClean="0"/>
                        <a:t> </a:t>
                      </a:r>
                      <a:r>
                        <a:rPr lang="tr-TR" sz="2800" b="0" dirty="0" smtClean="0"/>
                        <a:t>a  v  r  a  n  ı  ş   D  ü  z  e  y  i  </a:t>
                      </a:r>
                      <a:endParaRPr lang="tr-TR"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tr-TR" b="1" dirty="0" smtClean="0"/>
                        <a:t>Üniteler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b="1" dirty="0" smtClean="0"/>
                        <a:t>Bilgi</a:t>
                      </a:r>
                      <a:r>
                        <a:rPr lang="tr-TR" baseline="0" dirty="0" smtClean="0"/>
                        <a: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b="1" dirty="0" smtClean="0"/>
                        <a:t>Kavrama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b="1" dirty="0" smtClean="0"/>
                        <a:t>Uygulama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b="1" dirty="0" smtClean="0"/>
                        <a:t>Toplam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marL="0" indent="0">
                        <a:buFont typeface="+mj-lt"/>
                        <a:buNone/>
                      </a:pPr>
                      <a:r>
                        <a:rPr lang="tr-TR" dirty="0" smtClean="0"/>
                        <a:t>1. </a:t>
                      </a:r>
                      <a:r>
                        <a:rPr lang="tr-TR" dirty="0" err="1" smtClean="0"/>
                        <a:t>E.Ölçme</a:t>
                      </a:r>
                      <a:r>
                        <a:rPr lang="tr-TR" dirty="0" smtClean="0"/>
                        <a:t> ve Değ. Yeri ve Önemi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lang="tr-TR" dirty="0" smtClean="0"/>
                        <a:t>2.</a:t>
                      </a:r>
                      <a:r>
                        <a:rPr lang="tr-TR" baseline="0" dirty="0" smtClean="0"/>
                        <a:t> Ölçmenin temel kavramları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85544">
                <a:tc>
                  <a:txBody>
                    <a:bodyPr/>
                    <a:lstStyle/>
                    <a:p>
                      <a:r>
                        <a:rPr lang="tr-TR" dirty="0" smtClean="0"/>
                        <a:t>3. Temel İstatistik Teknikler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r>
                        <a:rPr lang="tr-TR" dirty="0" smtClean="0"/>
                        <a:t>4. Testlerin ve Puanların Güvenirliği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r>
                        <a:rPr lang="tr-TR" dirty="0" smtClean="0"/>
                        <a:t>5. </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Testlerin ve Puanların Geçerliği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r>
                        <a:rPr lang="tr-TR" dirty="0" smtClean="0"/>
                        <a:t>6. Başarı Testi Geliştirme</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r>
                        <a:rPr lang="tr-TR" dirty="0" smtClean="0"/>
                        <a:t>7. Sınav Türleri ve Soru Yazımı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70840">
                <a:tc>
                  <a:txBody>
                    <a:bodyPr/>
                    <a:lstStyle/>
                    <a:p>
                      <a:r>
                        <a:rPr lang="tr-TR" dirty="0" smtClean="0"/>
                        <a:t>8. Yazılı ve Sözlü Sınavlar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70840">
                <a:tc>
                  <a:txBody>
                    <a:bodyPr/>
                    <a:lstStyle/>
                    <a:p>
                      <a:r>
                        <a:rPr lang="tr-TR" dirty="0" smtClean="0"/>
                        <a:t>9. Kısa Cevaplı</a:t>
                      </a:r>
                      <a:r>
                        <a:rPr lang="tr-TR" baseline="0" dirty="0" smtClean="0"/>
                        <a:t> ve Doğru-Yanlış Testler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dirty="0">
                          <a:solidFill>
                            <a:srgbClr val="000000"/>
                          </a:solidFill>
                          <a:effectLst/>
                          <a:latin typeface="Arial"/>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70840">
                <a:tc>
                  <a:txBody>
                    <a:bodyPr/>
                    <a:lstStyle/>
                    <a:p>
                      <a:r>
                        <a:rPr lang="tr-TR" dirty="0" smtClean="0"/>
                        <a:t>10. Çoktan Seçmeli ve Eşleştir. Testler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70840">
                <a:tc>
                  <a:txBody>
                    <a:bodyPr/>
                    <a:lstStyle/>
                    <a:p>
                      <a:r>
                        <a:rPr lang="tr-TR" dirty="0" smtClean="0"/>
                        <a:t>11. Öğrenci Başarısını Değerlendirme</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0840">
                <a:tc>
                  <a:txBody>
                    <a:bodyPr/>
                    <a:lstStyle/>
                    <a:p>
                      <a:r>
                        <a:rPr lang="tr-TR" dirty="0" smtClean="0"/>
                        <a:t>12. Alternatif Değerlendirme Yöntem.</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205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Toplam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dirty="0">
                          <a:solidFill>
                            <a:srgbClr val="000000"/>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dirty="0">
                          <a:solidFill>
                            <a:srgbClr val="000000"/>
                          </a:solidFill>
                          <a:effectLst/>
                          <a:latin typeface="Calibri"/>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955150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450164646"/>
              </p:ext>
            </p:extLst>
          </p:nvPr>
        </p:nvGraphicFramePr>
        <p:xfrm>
          <a:off x="323526" y="1484784"/>
          <a:ext cx="8517633" cy="4989923"/>
        </p:xfrm>
        <a:graphic>
          <a:graphicData uri="http://schemas.openxmlformats.org/drawingml/2006/table">
            <a:tbl>
              <a:tblPr firstRow="1" bandRow="1">
                <a:tableStyleId>{5940675A-B579-460E-94D1-54222C63F5DA}</a:tableStyleId>
              </a:tblPr>
              <a:tblGrid>
                <a:gridCol w="3204715">
                  <a:extLst>
                    <a:ext uri="{9D8B030D-6E8A-4147-A177-3AD203B41FA5}">
                      <a16:colId xmlns:a16="http://schemas.microsoft.com/office/drawing/2014/main" xmlns="" val="20000"/>
                    </a:ext>
                  </a:extLst>
                </a:gridCol>
                <a:gridCol w="894339">
                  <a:extLst>
                    <a:ext uri="{9D8B030D-6E8A-4147-A177-3AD203B41FA5}">
                      <a16:colId xmlns:a16="http://schemas.microsoft.com/office/drawing/2014/main" xmlns="" val="20001"/>
                    </a:ext>
                  </a:extLst>
                </a:gridCol>
                <a:gridCol w="1490565">
                  <a:extLst>
                    <a:ext uri="{9D8B030D-6E8A-4147-A177-3AD203B41FA5}">
                      <a16:colId xmlns:a16="http://schemas.microsoft.com/office/drawing/2014/main" xmlns="" val="20002"/>
                    </a:ext>
                  </a:extLst>
                </a:gridCol>
                <a:gridCol w="1416037">
                  <a:extLst>
                    <a:ext uri="{9D8B030D-6E8A-4147-A177-3AD203B41FA5}">
                      <a16:colId xmlns:a16="http://schemas.microsoft.com/office/drawing/2014/main" xmlns="" val="20003"/>
                    </a:ext>
                  </a:extLst>
                </a:gridCol>
                <a:gridCol w="1511977">
                  <a:extLst>
                    <a:ext uri="{9D8B030D-6E8A-4147-A177-3AD203B41FA5}">
                      <a16:colId xmlns:a16="http://schemas.microsoft.com/office/drawing/2014/main" xmlns="" val="20004"/>
                    </a:ext>
                  </a:extLst>
                </a:gridCol>
              </a:tblGrid>
              <a:tr h="1003899">
                <a:tc>
                  <a:txBody>
                    <a:bodyPr/>
                    <a:lstStyle/>
                    <a:p>
                      <a:endParaRPr lang="tr-TR" sz="2200" b="1" baseline="0" dirty="0" smtClean="0"/>
                    </a:p>
                    <a:p>
                      <a:r>
                        <a:rPr lang="tr-TR" sz="2200" b="1" baseline="0" dirty="0" smtClean="0"/>
                        <a:t>Konular (Üniteler)</a:t>
                      </a:r>
                      <a:endParaRPr lang="tr-TR" sz="2200" b="1" dirty="0"/>
                    </a:p>
                  </a:txBody>
                  <a:tcPr/>
                </a:tc>
                <a:tc>
                  <a:txBody>
                    <a:bodyPr/>
                    <a:lstStyle/>
                    <a:p>
                      <a:pPr algn="ctr"/>
                      <a:r>
                        <a:rPr lang="tr-TR" sz="2200" b="1" dirty="0" smtClean="0"/>
                        <a:t>    </a:t>
                      </a:r>
                    </a:p>
                    <a:p>
                      <a:pPr algn="ctr"/>
                      <a:endParaRPr lang="tr-TR" sz="2200" b="1" dirty="0" smtClean="0"/>
                    </a:p>
                    <a:p>
                      <a:pPr algn="ctr"/>
                      <a:r>
                        <a:rPr lang="tr-TR" sz="2200" b="1" dirty="0" smtClean="0"/>
                        <a:t>Bilgi</a:t>
                      </a:r>
                      <a:endParaRPr lang="tr-TR" sz="2200" b="1" dirty="0"/>
                    </a:p>
                  </a:txBody>
                  <a:tcPr/>
                </a:tc>
                <a:tc>
                  <a:txBody>
                    <a:bodyPr/>
                    <a:lstStyle/>
                    <a:p>
                      <a:pPr algn="ctr"/>
                      <a:r>
                        <a:rPr lang="tr-TR" sz="2200" dirty="0" smtClean="0"/>
                        <a:t>   </a:t>
                      </a:r>
                    </a:p>
                    <a:p>
                      <a:pPr algn="ctr"/>
                      <a:r>
                        <a:rPr lang="tr-TR" sz="2200" dirty="0" smtClean="0"/>
                        <a:t> </a:t>
                      </a:r>
                    </a:p>
                    <a:p>
                      <a:pPr algn="ctr"/>
                      <a:r>
                        <a:rPr lang="tr-TR" sz="2200" b="1" dirty="0" smtClean="0"/>
                        <a:t>Kavrama</a:t>
                      </a:r>
                      <a:endParaRPr lang="tr-TR" sz="2200" b="1" dirty="0"/>
                    </a:p>
                  </a:txBody>
                  <a:tcPr/>
                </a:tc>
                <a:tc>
                  <a:txBody>
                    <a:bodyPr/>
                    <a:lstStyle/>
                    <a:p>
                      <a:pPr algn="ctr"/>
                      <a:r>
                        <a:rPr lang="tr-TR" sz="2200" dirty="0" smtClean="0"/>
                        <a:t>   </a:t>
                      </a:r>
                    </a:p>
                    <a:p>
                      <a:pPr algn="ctr"/>
                      <a:endParaRPr lang="tr-TR" sz="2200" b="1" dirty="0" smtClean="0"/>
                    </a:p>
                    <a:p>
                      <a:pPr algn="ctr"/>
                      <a:r>
                        <a:rPr lang="tr-TR" sz="2200" b="1" dirty="0" smtClean="0"/>
                        <a:t>Uygulama</a:t>
                      </a:r>
                      <a:endParaRPr lang="tr-TR" sz="2200" b="1" dirty="0"/>
                    </a:p>
                  </a:txBody>
                  <a:tcPr/>
                </a:tc>
                <a:tc>
                  <a:txBody>
                    <a:bodyPr/>
                    <a:lstStyle/>
                    <a:p>
                      <a:pPr algn="ctr"/>
                      <a:r>
                        <a:rPr lang="tr-TR" sz="2200" dirty="0" smtClean="0"/>
                        <a:t>  </a:t>
                      </a:r>
                    </a:p>
                    <a:p>
                      <a:pPr algn="ctr"/>
                      <a:r>
                        <a:rPr lang="tr-TR" sz="2200" dirty="0" smtClean="0"/>
                        <a:t> </a:t>
                      </a:r>
                    </a:p>
                    <a:p>
                      <a:pPr algn="ctr"/>
                      <a:r>
                        <a:rPr lang="tr-TR" sz="2200" b="1" dirty="0" smtClean="0"/>
                        <a:t>Toplam</a:t>
                      </a:r>
                      <a:endParaRPr lang="tr-TR" sz="2200" b="1" dirty="0"/>
                    </a:p>
                  </a:txBody>
                  <a:tcPr/>
                </a:tc>
                <a:extLst>
                  <a:ext uri="{0D108BD9-81ED-4DB2-BD59-A6C34878D82A}">
                    <a16:rowId xmlns:a16="http://schemas.microsoft.com/office/drawing/2014/main" xmlns="" val="10000"/>
                  </a:ext>
                </a:extLst>
              </a:tr>
              <a:tr h="627881">
                <a:tc>
                  <a:txBody>
                    <a:bodyPr/>
                    <a:lstStyle/>
                    <a:p>
                      <a:pPr>
                        <a:spcBef>
                          <a:spcPts val="600"/>
                        </a:spcBef>
                      </a:pPr>
                      <a:r>
                        <a:rPr lang="tr-TR" sz="2200" b="1" dirty="0" smtClean="0"/>
                        <a:t>1. Fiziksel gelişim</a:t>
                      </a:r>
                      <a:endParaRPr lang="tr-TR" sz="2200" b="1" dirty="0"/>
                    </a:p>
                  </a:txBody>
                  <a:tcPr/>
                </a:tc>
                <a:tc>
                  <a:txBody>
                    <a:bodyPr/>
                    <a:lstStyle/>
                    <a:p>
                      <a:pPr algn="ctr">
                        <a:spcBef>
                          <a:spcPts val="600"/>
                        </a:spcBef>
                      </a:pPr>
                      <a:r>
                        <a:rPr lang="tr-TR" sz="2200" dirty="0" smtClean="0"/>
                        <a:t> </a:t>
                      </a:r>
                      <a:r>
                        <a:rPr lang="tr-TR" sz="2200" b="1" dirty="0" smtClean="0"/>
                        <a:t>  8</a:t>
                      </a:r>
                      <a:endParaRPr lang="tr-TR" sz="2200" dirty="0"/>
                    </a:p>
                  </a:txBody>
                  <a:tcPr/>
                </a:tc>
                <a:tc>
                  <a:txBody>
                    <a:bodyPr/>
                    <a:lstStyle/>
                    <a:p>
                      <a:pPr algn="ctr">
                        <a:spcBef>
                          <a:spcPts val="600"/>
                        </a:spcBef>
                      </a:pPr>
                      <a:r>
                        <a:rPr lang="tr-TR" sz="2200" dirty="0" smtClean="0"/>
                        <a:t>      </a:t>
                      </a:r>
                      <a:r>
                        <a:rPr lang="tr-TR" sz="2200" b="1" dirty="0" smtClean="0"/>
                        <a:t>20</a:t>
                      </a:r>
                      <a:endParaRPr lang="tr-TR" sz="2200" b="1" dirty="0"/>
                    </a:p>
                  </a:txBody>
                  <a:tcPr/>
                </a:tc>
                <a:tc>
                  <a:txBody>
                    <a:bodyPr/>
                    <a:lstStyle/>
                    <a:p>
                      <a:pPr algn="ctr">
                        <a:spcBef>
                          <a:spcPts val="600"/>
                        </a:spcBef>
                      </a:pPr>
                      <a:r>
                        <a:rPr lang="tr-TR" sz="2200" dirty="0" smtClean="0"/>
                        <a:t>    </a:t>
                      </a:r>
                      <a:r>
                        <a:rPr lang="tr-TR" sz="2200" baseline="0" dirty="0" smtClean="0"/>
                        <a:t> </a:t>
                      </a:r>
                      <a:r>
                        <a:rPr lang="tr-TR" sz="2200" b="1" baseline="0" dirty="0" smtClean="0"/>
                        <a:t>0</a:t>
                      </a:r>
                      <a:endParaRPr lang="tr-TR" sz="2200" b="1" dirty="0"/>
                    </a:p>
                  </a:txBody>
                  <a:tcPr/>
                </a:tc>
                <a:tc>
                  <a:txBody>
                    <a:bodyPr/>
                    <a:lstStyle/>
                    <a:p>
                      <a:pPr algn="ctr">
                        <a:spcBef>
                          <a:spcPts val="600"/>
                        </a:spcBef>
                      </a:pPr>
                      <a:r>
                        <a:rPr lang="tr-TR" sz="2200" dirty="0" smtClean="0"/>
                        <a:t>     </a:t>
                      </a:r>
                      <a:r>
                        <a:rPr lang="tr-TR" sz="2200" b="1" dirty="0" smtClean="0"/>
                        <a:t>28</a:t>
                      </a:r>
                      <a:endParaRPr lang="tr-TR" sz="2200" b="1" dirty="0"/>
                    </a:p>
                  </a:txBody>
                  <a:tcPr/>
                </a:tc>
                <a:extLst>
                  <a:ext uri="{0D108BD9-81ED-4DB2-BD59-A6C34878D82A}">
                    <a16:rowId xmlns:a16="http://schemas.microsoft.com/office/drawing/2014/main" xmlns="" val="10001"/>
                  </a:ext>
                </a:extLst>
              </a:tr>
              <a:tr h="627881">
                <a:tc>
                  <a:txBody>
                    <a:bodyPr/>
                    <a:lstStyle/>
                    <a:p>
                      <a:pPr>
                        <a:spcBef>
                          <a:spcPts val="600"/>
                        </a:spcBef>
                      </a:pPr>
                      <a:r>
                        <a:rPr lang="tr-TR" sz="2200" b="1" dirty="0" smtClean="0"/>
                        <a:t>2. Bilişsel gelişim</a:t>
                      </a:r>
                      <a:endParaRPr lang="tr-TR" sz="2200" b="1" dirty="0"/>
                    </a:p>
                  </a:txBody>
                  <a:tcPr/>
                </a:tc>
                <a:tc>
                  <a:txBody>
                    <a:bodyPr/>
                    <a:lstStyle/>
                    <a:p>
                      <a:pPr algn="ctr">
                        <a:spcBef>
                          <a:spcPts val="600"/>
                        </a:spcBef>
                      </a:pPr>
                      <a:r>
                        <a:rPr lang="tr-TR" sz="2200" dirty="0" smtClean="0"/>
                        <a:t>   </a:t>
                      </a:r>
                      <a:r>
                        <a:rPr lang="tr-TR" sz="2200" b="1" dirty="0" smtClean="0"/>
                        <a:t>4</a:t>
                      </a:r>
                    </a:p>
                  </a:txBody>
                  <a:tcPr/>
                </a:tc>
                <a:tc>
                  <a:txBody>
                    <a:bodyPr/>
                    <a:lstStyle/>
                    <a:p>
                      <a:pPr algn="ctr">
                        <a:spcBef>
                          <a:spcPts val="600"/>
                        </a:spcBef>
                      </a:pPr>
                      <a:r>
                        <a:rPr lang="tr-TR" sz="2200" dirty="0" smtClean="0"/>
                        <a:t>      </a:t>
                      </a:r>
                      <a:r>
                        <a:rPr lang="tr-TR" sz="2200" b="1" dirty="0" smtClean="0"/>
                        <a:t>16</a:t>
                      </a:r>
                      <a:endParaRPr lang="tr-TR" sz="2200" b="1" dirty="0"/>
                    </a:p>
                  </a:txBody>
                  <a:tcPr/>
                </a:tc>
                <a:tc>
                  <a:txBody>
                    <a:bodyPr/>
                    <a:lstStyle/>
                    <a:p>
                      <a:pPr algn="ctr">
                        <a:spcBef>
                          <a:spcPts val="600"/>
                        </a:spcBef>
                      </a:pPr>
                      <a:r>
                        <a:rPr lang="tr-TR" sz="2200" dirty="0" smtClean="0"/>
                        <a:t>    </a:t>
                      </a:r>
                      <a:r>
                        <a:rPr lang="tr-TR" sz="2200" b="1" dirty="0" smtClean="0"/>
                        <a:t> 0</a:t>
                      </a:r>
                      <a:endParaRPr lang="tr-TR" sz="2200" b="1" dirty="0"/>
                    </a:p>
                  </a:txBody>
                  <a:tcPr/>
                </a:tc>
                <a:tc>
                  <a:txBody>
                    <a:bodyPr/>
                    <a:lstStyle/>
                    <a:p>
                      <a:pPr algn="ctr">
                        <a:spcBef>
                          <a:spcPts val="600"/>
                        </a:spcBef>
                      </a:pPr>
                      <a:r>
                        <a:rPr lang="tr-TR" sz="2200" dirty="0" smtClean="0"/>
                        <a:t>     </a:t>
                      </a:r>
                      <a:r>
                        <a:rPr lang="tr-TR" sz="2200" b="1" dirty="0" smtClean="0"/>
                        <a:t>20</a:t>
                      </a:r>
                      <a:endParaRPr lang="tr-TR" sz="2200" b="1" dirty="0"/>
                    </a:p>
                  </a:txBody>
                  <a:tcPr/>
                </a:tc>
                <a:extLst>
                  <a:ext uri="{0D108BD9-81ED-4DB2-BD59-A6C34878D82A}">
                    <a16:rowId xmlns:a16="http://schemas.microsoft.com/office/drawing/2014/main" xmlns="" val="10002"/>
                  </a:ext>
                </a:extLst>
              </a:tr>
              <a:tr h="627881">
                <a:tc>
                  <a:txBody>
                    <a:bodyPr/>
                    <a:lstStyle/>
                    <a:p>
                      <a:pPr>
                        <a:spcBef>
                          <a:spcPts val="600"/>
                        </a:spcBef>
                      </a:pPr>
                      <a:r>
                        <a:rPr lang="tr-TR" sz="2200" b="1" dirty="0" smtClean="0"/>
                        <a:t>3. Ahlaki gelişim</a:t>
                      </a:r>
                      <a:endParaRPr lang="tr-TR" sz="2200" b="1" dirty="0"/>
                    </a:p>
                  </a:txBody>
                  <a:tcPr/>
                </a:tc>
                <a:tc>
                  <a:txBody>
                    <a:bodyPr/>
                    <a:lstStyle/>
                    <a:p>
                      <a:pPr algn="ctr">
                        <a:spcBef>
                          <a:spcPts val="600"/>
                        </a:spcBef>
                      </a:pPr>
                      <a:r>
                        <a:rPr lang="tr-TR" sz="2200" b="1" dirty="0" smtClean="0"/>
                        <a:t>   12</a:t>
                      </a:r>
                      <a:endParaRPr lang="tr-TR" sz="2200" b="1" dirty="0"/>
                    </a:p>
                  </a:txBody>
                  <a:tcPr/>
                </a:tc>
                <a:tc>
                  <a:txBody>
                    <a:bodyPr/>
                    <a:lstStyle/>
                    <a:p>
                      <a:pPr algn="ctr">
                        <a:spcBef>
                          <a:spcPts val="600"/>
                        </a:spcBef>
                      </a:pPr>
                      <a:r>
                        <a:rPr lang="tr-TR" sz="2200" dirty="0" smtClean="0"/>
                        <a:t>       </a:t>
                      </a:r>
                      <a:r>
                        <a:rPr lang="tr-TR" sz="2200" b="1" dirty="0" smtClean="0"/>
                        <a:t>8</a:t>
                      </a:r>
                      <a:endParaRPr lang="tr-TR" sz="2200" b="1" dirty="0"/>
                    </a:p>
                  </a:txBody>
                  <a:tcPr/>
                </a:tc>
                <a:tc>
                  <a:txBody>
                    <a:bodyPr/>
                    <a:lstStyle/>
                    <a:p>
                      <a:pPr algn="ctr">
                        <a:spcBef>
                          <a:spcPts val="600"/>
                        </a:spcBef>
                      </a:pPr>
                      <a:r>
                        <a:rPr lang="tr-TR" sz="2200" dirty="0" smtClean="0"/>
                        <a:t>    </a:t>
                      </a:r>
                      <a:r>
                        <a:rPr lang="tr-TR" sz="2200" b="1" dirty="0" smtClean="0"/>
                        <a:t> 0</a:t>
                      </a:r>
                      <a:endParaRPr lang="tr-TR" sz="2200" b="1" dirty="0"/>
                    </a:p>
                  </a:txBody>
                  <a:tcPr/>
                </a:tc>
                <a:tc>
                  <a:txBody>
                    <a:bodyPr/>
                    <a:lstStyle/>
                    <a:p>
                      <a:pPr algn="ctr">
                        <a:spcBef>
                          <a:spcPts val="600"/>
                        </a:spcBef>
                      </a:pPr>
                      <a:r>
                        <a:rPr lang="tr-TR" sz="2200" b="1" baseline="0" dirty="0" smtClean="0"/>
                        <a:t>     20</a:t>
                      </a:r>
                      <a:endParaRPr lang="tr-TR" sz="2200" b="1" dirty="0"/>
                    </a:p>
                  </a:txBody>
                  <a:tcPr/>
                </a:tc>
                <a:extLst>
                  <a:ext uri="{0D108BD9-81ED-4DB2-BD59-A6C34878D82A}">
                    <a16:rowId xmlns:a16="http://schemas.microsoft.com/office/drawing/2014/main" xmlns="" val="10003"/>
                  </a:ext>
                </a:extLst>
              </a:tr>
              <a:tr h="753238">
                <a:tc>
                  <a:txBody>
                    <a:bodyPr/>
                    <a:lstStyle/>
                    <a:p>
                      <a:pPr>
                        <a:spcBef>
                          <a:spcPts val="600"/>
                        </a:spcBef>
                      </a:pPr>
                      <a:r>
                        <a:rPr lang="tr-TR" sz="2200" b="1" dirty="0" smtClean="0"/>
                        <a:t>4.</a:t>
                      </a:r>
                      <a:r>
                        <a:rPr lang="tr-TR" sz="2200" b="1" baseline="0" dirty="0" smtClean="0"/>
                        <a:t> </a:t>
                      </a:r>
                      <a:r>
                        <a:rPr lang="tr-TR" sz="2200" b="1" dirty="0" smtClean="0"/>
                        <a:t>Öğrenme</a:t>
                      </a:r>
                      <a:r>
                        <a:rPr lang="tr-TR" sz="2200" b="1" baseline="0" dirty="0" smtClean="0"/>
                        <a:t> ilkeleri</a:t>
                      </a:r>
                      <a:endParaRPr lang="tr-TR" sz="2200" b="1" dirty="0"/>
                    </a:p>
                  </a:txBody>
                  <a:tcPr/>
                </a:tc>
                <a:tc>
                  <a:txBody>
                    <a:bodyPr/>
                    <a:lstStyle/>
                    <a:p>
                      <a:pPr algn="ctr">
                        <a:spcBef>
                          <a:spcPts val="600"/>
                        </a:spcBef>
                      </a:pPr>
                      <a:r>
                        <a:rPr lang="tr-TR" sz="2200" dirty="0" smtClean="0"/>
                        <a:t>  </a:t>
                      </a:r>
                      <a:r>
                        <a:rPr lang="tr-TR" sz="2200" b="1" dirty="0" smtClean="0"/>
                        <a:t> 4</a:t>
                      </a:r>
                      <a:endParaRPr lang="tr-TR" sz="2200" b="1" dirty="0"/>
                    </a:p>
                  </a:txBody>
                  <a:tcPr/>
                </a:tc>
                <a:tc>
                  <a:txBody>
                    <a:bodyPr/>
                    <a:lstStyle/>
                    <a:p>
                      <a:pPr algn="ctr">
                        <a:spcBef>
                          <a:spcPts val="600"/>
                        </a:spcBef>
                      </a:pPr>
                      <a:r>
                        <a:rPr lang="tr-TR" sz="2200" dirty="0" smtClean="0"/>
                        <a:t>      </a:t>
                      </a:r>
                      <a:r>
                        <a:rPr lang="tr-TR" sz="2200" baseline="0" dirty="0" smtClean="0"/>
                        <a:t> </a:t>
                      </a:r>
                      <a:r>
                        <a:rPr lang="tr-TR" sz="2200" b="1" baseline="0" dirty="0" smtClean="0"/>
                        <a:t>8</a:t>
                      </a:r>
                      <a:endParaRPr lang="tr-TR" sz="2200" b="1" dirty="0"/>
                    </a:p>
                  </a:txBody>
                  <a:tcPr/>
                </a:tc>
                <a:tc>
                  <a:txBody>
                    <a:bodyPr/>
                    <a:lstStyle/>
                    <a:p>
                      <a:pPr algn="ctr">
                        <a:spcBef>
                          <a:spcPts val="600"/>
                        </a:spcBef>
                      </a:pPr>
                      <a:r>
                        <a:rPr lang="tr-TR" sz="2200" dirty="0" smtClean="0"/>
                        <a:t>    </a:t>
                      </a:r>
                      <a:r>
                        <a:rPr lang="tr-TR" sz="2200" b="1" dirty="0" smtClean="0"/>
                        <a:t> 4</a:t>
                      </a:r>
                      <a:endParaRPr lang="tr-TR" sz="2200" b="1" dirty="0"/>
                    </a:p>
                  </a:txBody>
                  <a:tcPr/>
                </a:tc>
                <a:tc>
                  <a:txBody>
                    <a:bodyPr/>
                    <a:lstStyle/>
                    <a:p>
                      <a:pPr algn="ctr">
                        <a:spcBef>
                          <a:spcPts val="600"/>
                        </a:spcBef>
                      </a:pPr>
                      <a:r>
                        <a:rPr lang="tr-TR" sz="2200" b="1" dirty="0" smtClean="0"/>
                        <a:t>     16</a:t>
                      </a:r>
                      <a:endParaRPr lang="tr-TR" sz="2200" b="1" dirty="0"/>
                    </a:p>
                  </a:txBody>
                  <a:tcPr/>
                </a:tc>
                <a:extLst>
                  <a:ext uri="{0D108BD9-81ED-4DB2-BD59-A6C34878D82A}">
                    <a16:rowId xmlns:a16="http://schemas.microsoft.com/office/drawing/2014/main" xmlns="" val="10004"/>
                  </a:ext>
                </a:extLst>
              </a:tr>
              <a:tr h="627881">
                <a:tc>
                  <a:txBody>
                    <a:bodyPr/>
                    <a:lstStyle/>
                    <a:p>
                      <a:pPr>
                        <a:spcBef>
                          <a:spcPts val="600"/>
                        </a:spcBef>
                      </a:pPr>
                      <a:r>
                        <a:rPr lang="tr-TR" sz="2200" b="1" dirty="0" smtClean="0"/>
                        <a:t>5. Öğrenme Kuramları</a:t>
                      </a:r>
                      <a:endParaRPr lang="tr-TR" sz="2200" b="1" dirty="0"/>
                    </a:p>
                  </a:txBody>
                  <a:tcPr/>
                </a:tc>
                <a:tc>
                  <a:txBody>
                    <a:bodyPr/>
                    <a:lstStyle/>
                    <a:p>
                      <a:pPr algn="ctr">
                        <a:spcBef>
                          <a:spcPts val="600"/>
                        </a:spcBef>
                      </a:pPr>
                      <a:r>
                        <a:rPr lang="tr-TR" sz="2200" dirty="0" smtClean="0"/>
                        <a:t>  </a:t>
                      </a:r>
                      <a:r>
                        <a:rPr lang="tr-TR" sz="2200" b="1" dirty="0" smtClean="0"/>
                        <a:t> 4</a:t>
                      </a:r>
                      <a:endParaRPr lang="tr-TR" sz="2200" b="1" dirty="0"/>
                    </a:p>
                  </a:txBody>
                  <a:tcPr/>
                </a:tc>
                <a:tc>
                  <a:txBody>
                    <a:bodyPr/>
                    <a:lstStyle/>
                    <a:p>
                      <a:pPr algn="ctr">
                        <a:spcBef>
                          <a:spcPts val="600"/>
                        </a:spcBef>
                      </a:pPr>
                      <a:r>
                        <a:rPr lang="tr-TR" sz="2200" dirty="0" smtClean="0"/>
                        <a:t>      </a:t>
                      </a:r>
                      <a:r>
                        <a:rPr lang="tr-TR" sz="2200" b="1" dirty="0" smtClean="0"/>
                        <a:t> 8</a:t>
                      </a:r>
                      <a:endParaRPr lang="tr-TR" sz="2200" b="1" dirty="0"/>
                    </a:p>
                  </a:txBody>
                  <a:tcPr/>
                </a:tc>
                <a:tc>
                  <a:txBody>
                    <a:bodyPr/>
                    <a:lstStyle/>
                    <a:p>
                      <a:pPr algn="ctr">
                        <a:spcBef>
                          <a:spcPts val="600"/>
                        </a:spcBef>
                      </a:pPr>
                      <a:r>
                        <a:rPr lang="tr-TR" sz="2200" dirty="0" smtClean="0"/>
                        <a:t>    </a:t>
                      </a:r>
                      <a:r>
                        <a:rPr lang="tr-TR" sz="2200" b="1" dirty="0" smtClean="0"/>
                        <a:t> 4</a:t>
                      </a:r>
                      <a:endParaRPr lang="tr-TR" sz="2200" b="1" dirty="0"/>
                    </a:p>
                  </a:txBody>
                  <a:tcPr/>
                </a:tc>
                <a:tc>
                  <a:txBody>
                    <a:bodyPr/>
                    <a:lstStyle/>
                    <a:p>
                      <a:pPr algn="ctr">
                        <a:spcBef>
                          <a:spcPts val="600"/>
                        </a:spcBef>
                      </a:pPr>
                      <a:r>
                        <a:rPr lang="tr-TR" sz="2200" dirty="0" smtClean="0"/>
                        <a:t>     </a:t>
                      </a:r>
                      <a:r>
                        <a:rPr lang="tr-TR" sz="2200" b="1" dirty="0" smtClean="0"/>
                        <a:t>16</a:t>
                      </a:r>
                      <a:endParaRPr lang="tr-TR" sz="2200" b="1" dirty="0"/>
                    </a:p>
                  </a:txBody>
                  <a:tcPr/>
                </a:tc>
                <a:extLst>
                  <a:ext uri="{0D108BD9-81ED-4DB2-BD59-A6C34878D82A}">
                    <a16:rowId xmlns:a16="http://schemas.microsoft.com/office/drawing/2014/main" xmlns="" val="10005"/>
                  </a:ext>
                </a:extLst>
              </a:tr>
              <a:tr h="627881">
                <a:tc>
                  <a:txBody>
                    <a:bodyPr/>
                    <a:lstStyle/>
                    <a:p>
                      <a:pPr algn="r"/>
                      <a:r>
                        <a:rPr lang="tr-TR" sz="2200" b="1" dirty="0" smtClean="0"/>
                        <a:t>Toplam</a:t>
                      </a:r>
                      <a:endParaRPr lang="tr-TR" sz="2200" b="1" dirty="0"/>
                    </a:p>
                  </a:txBody>
                  <a:tcPr/>
                </a:tc>
                <a:tc>
                  <a:txBody>
                    <a:bodyPr/>
                    <a:lstStyle/>
                    <a:p>
                      <a:pPr algn="ctr"/>
                      <a:r>
                        <a:rPr lang="tr-TR" sz="2200" dirty="0" smtClean="0"/>
                        <a:t>   </a:t>
                      </a:r>
                      <a:r>
                        <a:rPr lang="tr-TR" sz="2200" b="1" dirty="0" smtClean="0"/>
                        <a:t>32</a:t>
                      </a:r>
                      <a:endParaRPr lang="tr-TR" sz="2200" b="1" dirty="0"/>
                    </a:p>
                  </a:txBody>
                  <a:tcPr/>
                </a:tc>
                <a:tc>
                  <a:txBody>
                    <a:bodyPr/>
                    <a:lstStyle/>
                    <a:p>
                      <a:pPr algn="ctr"/>
                      <a:r>
                        <a:rPr lang="tr-TR" sz="2200" b="1" dirty="0" smtClean="0"/>
                        <a:t>       60</a:t>
                      </a:r>
                      <a:endParaRPr lang="tr-TR" sz="2200" b="1" dirty="0"/>
                    </a:p>
                  </a:txBody>
                  <a:tcPr/>
                </a:tc>
                <a:tc>
                  <a:txBody>
                    <a:bodyPr/>
                    <a:lstStyle/>
                    <a:p>
                      <a:pPr algn="ctr"/>
                      <a:r>
                        <a:rPr lang="tr-TR" sz="2200" dirty="0" smtClean="0"/>
                        <a:t>    </a:t>
                      </a:r>
                      <a:r>
                        <a:rPr lang="tr-TR" sz="2200" b="1" dirty="0" smtClean="0"/>
                        <a:t> 8</a:t>
                      </a:r>
                      <a:endParaRPr lang="tr-TR" sz="2200" b="1" dirty="0"/>
                    </a:p>
                  </a:txBody>
                  <a:tcPr/>
                </a:tc>
                <a:tc>
                  <a:txBody>
                    <a:bodyPr/>
                    <a:lstStyle/>
                    <a:p>
                      <a:pPr algn="ctr"/>
                      <a:r>
                        <a:rPr lang="tr-TR" sz="2200" b="1" dirty="0" smtClean="0"/>
                        <a:t>     100</a:t>
                      </a:r>
                      <a:endParaRPr lang="tr-TR" sz="2200" b="1" dirty="0"/>
                    </a:p>
                  </a:txBody>
                  <a:tcPr/>
                </a:tc>
                <a:extLst>
                  <a:ext uri="{0D108BD9-81ED-4DB2-BD59-A6C34878D82A}">
                    <a16:rowId xmlns:a16="http://schemas.microsoft.com/office/drawing/2014/main" xmlns="" val="10006"/>
                  </a:ext>
                </a:extLst>
              </a:tr>
            </a:tbl>
          </a:graphicData>
        </a:graphic>
      </p:graphicFrame>
      <p:sp>
        <p:nvSpPr>
          <p:cNvPr id="5" name="Metin kutusu 4"/>
          <p:cNvSpPr txBox="1"/>
          <p:nvPr/>
        </p:nvSpPr>
        <p:spPr>
          <a:xfrm>
            <a:off x="657907" y="116632"/>
            <a:ext cx="7848872" cy="830997"/>
          </a:xfrm>
          <a:prstGeom prst="rect">
            <a:avLst/>
          </a:prstGeom>
          <a:noFill/>
        </p:spPr>
        <p:txBody>
          <a:bodyPr wrap="square" rtlCol="0">
            <a:spAutoFit/>
          </a:bodyPr>
          <a:lstStyle/>
          <a:p>
            <a:r>
              <a:rPr lang="tr-TR" sz="2400" b="1" dirty="0" smtClean="0">
                <a:solidFill>
                  <a:srgbClr val="FF0000"/>
                </a:solidFill>
              </a:rPr>
              <a:t>Belirtke Tablosu: </a:t>
            </a:r>
            <a:r>
              <a:rPr lang="tr-TR" sz="2400" b="1" dirty="0" smtClean="0"/>
              <a:t>Eğitim Psikolojisi Dersi Vize Sınavı için Davranışlar Evreni</a:t>
            </a:r>
          </a:p>
        </p:txBody>
      </p:sp>
      <p:sp>
        <p:nvSpPr>
          <p:cNvPr id="2" name="Dikdörtgen 1"/>
          <p:cNvSpPr/>
          <p:nvPr/>
        </p:nvSpPr>
        <p:spPr>
          <a:xfrm>
            <a:off x="3923928" y="1628800"/>
            <a:ext cx="3600400" cy="400110"/>
          </a:xfrm>
          <a:prstGeom prst="rect">
            <a:avLst/>
          </a:prstGeom>
        </p:spPr>
        <p:txBody>
          <a:bodyPr wrap="square">
            <a:spAutoFit/>
          </a:bodyPr>
          <a:lstStyle/>
          <a:p>
            <a:r>
              <a:rPr lang="tr-TR" sz="2000" b="1" dirty="0" smtClean="0"/>
              <a:t>Hedef (Kazanım) Düzeyleri  </a:t>
            </a:r>
            <a:endParaRPr lang="tr-TR" sz="2000" b="1" dirty="0"/>
          </a:p>
        </p:txBody>
      </p:sp>
    </p:spTree>
    <p:extLst>
      <p:ext uri="{BB962C8B-B14F-4D97-AF65-F5344CB8AC3E}">
        <p14:creationId xmlns:p14="http://schemas.microsoft.com/office/powerpoint/2010/main" val="2327859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915525766"/>
              </p:ext>
            </p:extLst>
          </p:nvPr>
        </p:nvGraphicFramePr>
        <p:xfrm>
          <a:off x="467544" y="980728"/>
          <a:ext cx="8229600" cy="4680618"/>
        </p:xfrm>
        <a:graphic>
          <a:graphicData uri="http://schemas.openxmlformats.org/drawingml/2006/table">
            <a:tbl>
              <a:tblPr firstRow="1" bandRow="1">
                <a:tableStyleId>{5940675A-B579-460E-94D1-54222C63F5DA}</a:tableStyleId>
              </a:tblPr>
              <a:tblGrid>
                <a:gridCol w="3312368">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3"/>
                    </a:ext>
                  </a:extLst>
                </a:gridCol>
                <a:gridCol w="1100808">
                  <a:extLst>
                    <a:ext uri="{9D8B030D-6E8A-4147-A177-3AD203B41FA5}">
                      <a16:colId xmlns:a16="http://schemas.microsoft.com/office/drawing/2014/main" xmlns="" val="20004"/>
                    </a:ext>
                  </a:extLst>
                </a:gridCol>
              </a:tblGrid>
              <a:tr h="720080">
                <a:tc>
                  <a:txBody>
                    <a:bodyPr/>
                    <a:lstStyle/>
                    <a:p>
                      <a:pPr>
                        <a:spcBef>
                          <a:spcPts val="600"/>
                        </a:spcBef>
                      </a:pPr>
                      <a:endParaRPr lang="tr-TR" sz="1800" b="1" baseline="0" dirty="0" smtClean="0">
                        <a:latin typeface="+mn-lt"/>
                      </a:endParaRPr>
                    </a:p>
                    <a:p>
                      <a:pPr>
                        <a:spcBef>
                          <a:spcPts val="600"/>
                        </a:spcBef>
                      </a:pPr>
                      <a:r>
                        <a:rPr lang="tr-TR" sz="1800" b="1" baseline="0" dirty="0" smtClean="0">
                          <a:latin typeface="+mn-lt"/>
                        </a:rPr>
                        <a:t>Konular / Üniteler</a:t>
                      </a:r>
                      <a:endParaRPr lang="tr-TR" sz="1800" b="1" dirty="0">
                        <a:latin typeface="+mn-lt"/>
                      </a:endParaRPr>
                    </a:p>
                  </a:txBody>
                  <a:tcPr/>
                </a:tc>
                <a:tc>
                  <a:txBody>
                    <a:bodyPr/>
                    <a:lstStyle/>
                    <a:p>
                      <a:pPr algn="ctr">
                        <a:spcBef>
                          <a:spcPts val="600"/>
                        </a:spcBef>
                      </a:pPr>
                      <a:r>
                        <a:rPr lang="tr-TR" sz="1800" dirty="0" smtClean="0"/>
                        <a:t>    </a:t>
                      </a:r>
                    </a:p>
                    <a:p>
                      <a:pPr algn="ctr">
                        <a:spcBef>
                          <a:spcPts val="1200"/>
                        </a:spcBef>
                      </a:pPr>
                      <a:r>
                        <a:rPr lang="tr-TR" sz="1800" b="1" dirty="0" smtClean="0"/>
                        <a:t>Bilgi </a:t>
                      </a:r>
                      <a:endParaRPr lang="tr-TR" sz="1800" b="1" dirty="0"/>
                    </a:p>
                  </a:txBody>
                  <a:tcPr/>
                </a:tc>
                <a:tc>
                  <a:txBody>
                    <a:bodyPr/>
                    <a:lstStyle/>
                    <a:p>
                      <a:pPr algn="ctr">
                        <a:spcBef>
                          <a:spcPts val="1200"/>
                        </a:spcBef>
                      </a:pPr>
                      <a:r>
                        <a:rPr lang="tr-TR" sz="1800" dirty="0" smtClean="0"/>
                        <a:t>  </a:t>
                      </a:r>
                    </a:p>
                    <a:p>
                      <a:pPr algn="ctr">
                        <a:spcBef>
                          <a:spcPts val="1200"/>
                        </a:spcBef>
                      </a:pPr>
                      <a:r>
                        <a:rPr lang="tr-TR" sz="1800" dirty="0" smtClean="0"/>
                        <a:t>K</a:t>
                      </a:r>
                      <a:r>
                        <a:rPr lang="tr-TR" sz="1800" b="1" dirty="0" smtClean="0"/>
                        <a:t>avrama</a:t>
                      </a:r>
                      <a:endParaRPr lang="tr-TR" sz="1800" b="1" dirty="0"/>
                    </a:p>
                  </a:txBody>
                  <a:tcPr/>
                </a:tc>
                <a:tc>
                  <a:txBody>
                    <a:bodyPr/>
                    <a:lstStyle/>
                    <a:p>
                      <a:pPr algn="ctr">
                        <a:spcBef>
                          <a:spcPts val="600"/>
                        </a:spcBef>
                      </a:pPr>
                      <a:r>
                        <a:rPr lang="tr-TR" sz="1800" dirty="0" smtClean="0"/>
                        <a:t>  </a:t>
                      </a:r>
                    </a:p>
                    <a:p>
                      <a:pPr algn="ctr">
                        <a:spcBef>
                          <a:spcPts val="1200"/>
                        </a:spcBef>
                      </a:pPr>
                      <a:r>
                        <a:rPr lang="tr-TR" sz="1800" dirty="0" smtClean="0"/>
                        <a:t> </a:t>
                      </a:r>
                      <a:r>
                        <a:rPr lang="tr-TR" sz="1800" b="1" dirty="0" smtClean="0"/>
                        <a:t>Uygulama</a:t>
                      </a:r>
                      <a:endParaRPr lang="tr-TR" sz="1800" b="1" dirty="0"/>
                    </a:p>
                  </a:txBody>
                  <a:tcPr/>
                </a:tc>
                <a:tc>
                  <a:txBody>
                    <a:bodyPr/>
                    <a:lstStyle/>
                    <a:p>
                      <a:pPr>
                        <a:spcBef>
                          <a:spcPts val="600"/>
                        </a:spcBef>
                      </a:pPr>
                      <a:r>
                        <a:rPr lang="tr-TR" sz="1800" dirty="0" smtClean="0"/>
                        <a:t>   </a:t>
                      </a:r>
                    </a:p>
                    <a:p>
                      <a:pPr>
                        <a:spcBef>
                          <a:spcPts val="600"/>
                        </a:spcBef>
                      </a:pPr>
                      <a:r>
                        <a:rPr lang="tr-TR" sz="1800" b="1" dirty="0" smtClean="0"/>
                        <a:t>Toplam</a:t>
                      </a:r>
                      <a:endParaRPr lang="tr-TR" sz="1800" b="1" dirty="0"/>
                    </a:p>
                  </a:txBody>
                  <a:tcPr/>
                </a:tc>
                <a:extLst>
                  <a:ext uri="{0D108BD9-81ED-4DB2-BD59-A6C34878D82A}">
                    <a16:rowId xmlns:a16="http://schemas.microsoft.com/office/drawing/2014/main" xmlns="" val="10000"/>
                  </a:ext>
                </a:extLst>
              </a:tr>
              <a:tr h="648023">
                <a:tc>
                  <a:txBody>
                    <a:bodyPr/>
                    <a:lstStyle/>
                    <a:p>
                      <a:r>
                        <a:rPr lang="tr-TR" sz="2200" b="1" dirty="0" smtClean="0"/>
                        <a:t>1. Fiziksel gelişim</a:t>
                      </a:r>
                      <a:endParaRPr lang="tr-TR" sz="2200" b="1" dirty="0"/>
                    </a:p>
                  </a:txBody>
                  <a:tcPr/>
                </a:tc>
                <a:tc>
                  <a:txBody>
                    <a:bodyPr/>
                    <a:lstStyle/>
                    <a:p>
                      <a:r>
                        <a:rPr lang="tr-TR" sz="2200" dirty="0" smtClean="0"/>
                        <a:t>     4</a:t>
                      </a:r>
                      <a:endParaRPr lang="tr-TR" sz="2200" dirty="0"/>
                    </a:p>
                  </a:txBody>
                  <a:tcPr/>
                </a:tc>
                <a:tc>
                  <a:txBody>
                    <a:bodyPr/>
                    <a:lstStyle/>
                    <a:p>
                      <a:endParaRPr lang="tr-TR" sz="2200"/>
                    </a:p>
                  </a:txBody>
                  <a:tcPr/>
                </a:tc>
                <a:tc>
                  <a:txBody>
                    <a:bodyPr/>
                    <a:lstStyle/>
                    <a:p>
                      <a:endParaRPr lang="tr-TR" sz="2200"/>
                    </a:p>
                  </a:txBody>
                  <a:tcPr/>
                </a:tc>
                <a:tc>
                  <a:txBody>
                    <a:bodyPr/>
                    <a:lstStyle/>
                    <a:p>
                      <a:r>
                        <a:rPr lang="tr-TR" sz="2200" dirty="0" smtClean="0"/>
                        <a:t>        4</a:t>
                      </a:r>
                      <a:endParaRPr lang="tr-TR" sz="2200" dirty="0"/>
                    </a:p>
                  </a:txBody>
                  <a:tcPr/>
                </a:tc>
                <a:extLst>
                  <a:ext uri="{0D108BD9-81ED-4DB2-BD59-A6C34878D82A}">
                    <a16:rowId xmlns:a16="http://schemas.microsoft.com/office/drawing/2014/main" xmlns="" val="10001"/>
                  </a:ext>
                </a:extLst>
              </a:tr>
              <a:tr h="648023">
                <a:tc>
                  <a:txBody>
                    <a:bodyPr/>
                    <a:lstStyle/>
                    <a:p>
                      <a:r>
                        <a:rPr lang="tr-TR" sz="2200" b="1" dirty="0" smtClean="0"/>
                        <a:t>2. Bilişsel gelişim</a:t>
                      </a:r>
                      <a:endParaRPr lang="tr-TR" sz="2200" b="1" dirty="0"/>
                    </a:p>
                  </a:txBody>
                  <a:tcPr/>
                </a:tc>
                <a:tc>
                  <a:txBody>
                    <a:bodyPr/>
                    <a:lstStyle/>
                    <a:p>
                      <a:r>
                        <a:rPr lang="tr-TR" sz="2200" dirty="0" smtClean="0"/>
                        <a:t>    </a:t>
                      </a:r>
                      <a:r>
                        <a:rPr lang="tr-TR" sz="2200" baseline="0" dirty="0" smtClean="0"/>
                        <a:t> 4</a:t>
                      </a:r>
                      <a:endParaRPr lang="tr-TR" sz="2200" dirty="0"/>
                    </a:p>
                  </a:txBody>
                  <a:tcPr/>
                </a:tc>
                <a:tc>
                  <a:txBody>
                    <a:bodyPr/>
                    <a:lstStyle/>
                    <a:p>
                      <a:endParaRPr lang="tr-TR" sz="2200" dirty="0"/>
                    </a:p>
                  </a:txBody>
                  <a:tcPr/>
                </a:tc>
                <a:tc>
                  <a:txBody>
                    <a:bodyPr/>
                    <a:lstStyle/>
                    <a:p>
                      <a:endParaRPr lang="tr-TR" sz="2200"/>
                    </a:p>
                  </a:txBody>
                  <a:tcPr/>
                </a:tc>
                <a:tc>
                  <a:txBody>
                    <a:bodyPr/>
                    <a:lstStyle/>
                    <a:p>
                      <a:r>
                        <a:rPr lang="tr-TR" sz="2200" dirty="0" smtClean="0"/>
                        <a:t>        4</a:t>
                      </a:r>
                      <a:endParaRPr lang="tr-TR" sz="2200" dirty="0"/>
                    </a:p>
                  </a:txBody>
                  <a:tcPr/>
                </a:tc>
                <a:extLst>
                  <a:ext uri="{0D108BD9-81ED-4DB2-BD59-A6C34878D82A}">
                    <a16:rowId xmlns:a16="http://schemas.microsoft.com/office/drawing/2014/main" xmlns="" val="10002"/>
                  </a:ext>
                </a:extLst>
              </a:tr>
              <a:tr h="648023">
                <a:tc>
                  <a:txBody>
                    <a:bodyPr/>
                    <a:lstStyle/>
                    <a:p>
                      <a:r>
                        <a:rPr lang="tr-TR" sz="2200" b="1" dirty="0" smtClean="0"/>
                        <a:t>3. Ahlaki gelişim</a:t>
                      </a:r>
                      <a:endParaRPr lang="tr-TR" sz="2200" b="1" dirty="0"/>
                    </a:p>
                  </a:txBody>
                  <a:tcPr/>
                </a:tc>
                <a:tc>
                  <a:txBody>
                    <a:bodyPr/>
                    <a:lstStyle/>
                    <a:p>
                      <a:r>
                        <a:rPr lang="tr-TR" sz="2200" dirty="0" smtClean="0"/>
                        <a:t>     9</a:t>
                      </a:r>
                      <a:endParaRPr lang="tr-TR" sz="2200" dirty="0"/>
                    </a:p>
                  </a:txBody>
                  <a:tcPr/>
                </a:tc>
                <a:tc>
                  <a:txBody>
                    <a:bodyPr/>
                    <a:lstStyle/>
                    <a:p>
                      <a:endParaRPr lang="tr-TR" sz="2200" dirty="0"/>
                    </a:p>
                  </a:txBody>
                  <a:tcPr/>
                </a:tc>
                <a:tc>
                  <a:txBody>
                    <a:bodyPr/>
                    <a:lstStyle/>
                    <a:p>
                      <a:endParaRPr lang="tr-TR" sz="2200"/>
                    </a:p>
                  </a:txBody>
                  <a:tcPr/>
                </a:tc>
                <a:tc>
                  <a:txBody>
                    <a:bodyPr/>
                    <a:lstStyle/>
                    <a:p>
                      <a:r>
                        <a:rPr lang="tr-TR" sz="2200" dirty="0" smtClean="0"/>
                        <a:t>        9</a:t>
                      </a:r>
                      <a:endParaRPr lang="tr-TR" sz="2200" dirty="0"/>
                    </a:p>
                  </a:txBody>
                  <a:tcPr/>
                </a:tc>
                <a:extLst>
                  <a:ext uri="{0D108BD9-81ED-4DB2-BD59-A6C34878D82A}">
                    <a16:rowId xmlns:a16="http://schemas.microsoft.com/office/drawing/2014/main" xmlns="" val="10003"/>
                  </a:ext>
                </a:extLst>
              </a:tr>
              <a:tr h="648023">
                <a:tc>
                  <a:txBody>
                    <a:bodyPr/>
                    <a:lstStyle/>
                    <a:p>
                      <a:r>
                        <a:rPr lang="tr-TR" sz="2200" b="1" dirty="0" smtClean="0"/>
                        <a:t>4.</a:t>
                      </a:r>
                      <a:r>
                        <a:rPr lang="tr-TR" sz="2200" b="1" baseline="0" dirty="0" smtClean="0"/>
                        <a:t> </a:t>
                      </a:r>
                      <a:r>
                        <a:rPr lang="tr-TR" sz="2200" b="1" dirty="0" smtClean="0"/>
                        <a:t>Öğrenme</a:t>
                      </a:r>
                      <a:r>
                        <a:rPr lang="tr-TR" sz="2200" b="1" baseline="0" dirty="0" smtClean="0"/>
                        <a:t> ilkeleri</a:t>
                      </a:r>
                      <a:endParaRPr lang="tr-TR" sz="2200" b="1" dirty="0"/>
                    </a:p>
                  </a:txBody>
                  <a:tcPr/>
                </a:tc>
                <a:tc>
                  <a:txBody>
                    <a:bodyPr/>
                    <a:lstStyle/>
                    <a:p>
                      <a:r>
                        <a:rPr lang="tr-TR" sz="2200" dirty="0" smtClean="0"/>
                        <a:t>    </a:t>
                      </a:r>
                      <a:r>
                        <a:rPr lang="tr-TR" sz="2200" baseline="0" dirty="0" smtClean="0"/>
                        <a:t> 4</a:t>
                      </a:r>
                      <a:endParaRPr lang="tr-TR" sz="2200" dirty="0"/>
                    </a:p>
                  </a:txBody>
                  <a:tcPr/>
                </a:tc>
                <a:tc>
                  <a:txBody>
                    <a:bodyPr/>
                    <a:lstStyle/>
                    <a:p>
                      <a:endParaRPr lang="tr-TR" sz="2200" dirty="0"/>
                    </a:p>
                  </a:txBody>
                  <a:tcPr/>
                </a:tc>
                <a:tc>
                  <a:txBody>
                    <a:bodyPr/>
                    <a:lstStyle/>
                    <a:p>
                      <a:endParaRPr lang="tr-TR" sz="2200" dirty="0"/>
                    </a:p>
                  </a:txBody>
                  <a:tcPr/>
                </a:tc>
                <a:tc>
                  <a:txBody>
                    <a:bodyPr/>
                    <a:lstStyle/>
                    <a:p>
                      <a:r>
                        <a:rPr lang="tr-TR" sz="2200" dirty="0" smtClean="0"/>
                        <a:t>        4</a:t>
                      </a:r>
                      <a:endParaRPr lang="tr-TR" sz="2200" dirty="0"/>
                    </a:p>
                  </a:txBody>
                  <a:tcPr/>
                </a:tc>
                <a:extLst>
                  <a:ext uri="{0D108BD9-81ED-4DB2-BD59-A6C34878D82A}">
                    <a16:rowId xmlns:a16="http://schemas.microsoft.com/office/drawing/2014/main" xmlns="" val="10004"/>
                  </a:ext>
                </a:extLst>
              </a:tr>
              <a:tr h="648023">
                <a:tc>
                  <a:txBody>
                    <a:bodyPr/>
                    <a:lstStyle/>
                    <a:p>
                      <a:r>
                        <a:rPr lang="tr-TR" sz="2200" b="1" dirty="0" smtClean="0"/>
                        <a:t>5. Öğrenme kuramları</a:t>
                      </a:r>
                      <a:endParaRPr lang="tr-TR" sz="2200" b="1" dirty="0"/>
                    </a:p>
                  </a:txBody>
                  <a:tcPr/>
                </a:tc>
                <a:tc>
                  <a:txBody>
                    <a:bodyPr/>
                    <a:lstStyle/>
                    <a:p>
                      <a:r>
                        <a:rPr lang="tr-TR" sz="2200" dirty="0" smtClean="0"/>
                        <a:t>     4</a:t>
                      </a:r>
                      <a:endParaRPr lang="tr-TR" sz="2200" dirty="0"/>
                    </a:p>
                  </a:txBody>
                  <a:tcPr/>
                </a:tc>
                <a:tc>
                  <a:txBody>
                    <a:bodyPr/>
                    <a:lstStyle/>
                    <a:p>
                      <a:endParaRPr lang="tr-TR" sz="2200" dirty="0"/>
                    </a:p>
                  </a:txBody>
                  <a:tcPr/>
                </a:tc>
                <a:tc>
                  <a:txBody>
                    <a:bodyPr/>
                    <a:lstStyle/>
                    <a:p>
                      <a:endParaRPr lang="tr-TR" sz="2200" dirty="0"/>
                    </a:p>
                  </a:txBody>
                  <a:tcPr/>
                </a:tc>
                <a:tc>
                  <a:txBody>
                    <a:bodyPr/>
                    <a:lstStyle/>
                    <a:p>
                      <a:r>
                        <a:rPr lang="tr-TR" sz="2200" dirty="0" smtClean="0"/>
                        <a:t>        4</a:t>
                      </a:r>
                      <a:endParaRPr lang="tr-TR" sz="2200" dirty="0"/>
                    </a:p>
                  </a:txBody>
                  <a:tcPr/>
                </a:tc>
                <a:extLst>
                  <a:ext uri="{0D108BD9-81ED-4DB2-BD59-A6C34878D82A}">
                    <a16:rowId xmlns:a16="http://schemas.microsoft.com/office/drawing/2014/main" xmlns="" val="10005"/>
                  </a:ext>
                </a:extLst>
              </a:tr>
              <a:tr h="648023">
                <a:tc>
                  <a:txBody>
                    <a:bodyPr/>
                    <a:lstStyle/>
                    <a:p>
                      <a:pPr algn="r"/>
                      <a:r>
                        <a:rPr lang="tr-TR" sz="2200" b="1" dirty="0" smtClean="0"/>
                        <a:t>Toplam</a:t>
                      </a:r>
                      <a:endParaRPr lang="tr-TR" sz="2200" b="1" dirty="0"/>
                    </a:p>
                  </a:txBody>
                  <a:tcPr/>
                </a:tc>
                <a:tc>
                  <a:txBody>
                    <a:bodyPr/>
                    <a:lstStyle/>
                    <a:p>
                      <a:r>
                        <a:rPr lang="tr-TR" sz="2200" dirty="0" smtClean="0"/>
                        <a:t>     25</a:t>
                      </a:r>
                      <a:endParaRPr lang="tr-TR" sz="2200" dirty="0"/>
                    </a:p>
                  </a:txBody>
                  <a:tcPr/>
                </a:tc>
                <a:tc>
                  <a:txBody>
                    <a:bodyPr/>
                    <a:lstStyle/>
                    <a:p>
                      <a:r>
                        <a:rPr lang="tr-TR" sz="2200" dirty="0" smtClean="0"/>
                        <a:t>      0</a:t>
                      </a:r>
                      <a:endParaRPr lang="tr-TR" sz="2200" dirty="0"/>
                    </a:p>
                  </a:txBody>
                  <a:tcPr/>
                </a:tc>
                <a:tc>
                  <a:txBody>
                    <a:bodyPr/>
                    <a:lstStyle/>
                    <a:p>
                      <a:r>
                        <a:rPr lang="tr-TR" sz="2200" dirty="0" smtClean="0"/>
                        <a:t>     0  </a:t>
                      </a:r>
                      <a:endParaRPr lang="tr-TR" sz="2200" dirty="0"/>
                    </a:p>
                  </a:txBody>
                  <a:tcPr/>
                </a:tc>
                <a:tc>
                  <a:txBody>
                    <a:bodyPr/>
                    <a:lstStyle/>
                    <a:p>
                      <a:r>
                        <a:rPr lang="tr-TR" sz="2200" dirty="0" smtClean="0"/>
                        <a:t>       25 </a:t>
                      </a:r>
                      <a:endParaRPr lang="tr-TR" sz="2200" dirty="0"/>
                    </a:p>
                  </a:txBody>
                  <a:tcPr/>
                </a:tc>
                <a:extLst>
                  <a:ext uri="{0D108BD9-81ED-4DB2-BD59-A6C34878D82A}">
                    <a16:rowId xmlns:a16="http://schemas.microsoft.com/office/drawing/2014/main" xmlns="" val="10006"/>
                  </a:ext>
                </a:extLst>
              </a:tr>
            </a:tbl>
          </a:graphicData>
        </a:graphic>
      </p:graphicFrame>
      <p:sp>
        <p:nvSpPr>
          <p:cNvPr id="5" name="Metin kutusu 4"/>
          <p:cNvSpPr txBox="1"/>
          <p:nvPr/>
        </p:nvSpPr>
        <p:spPr>
          <a:xfrm>
            <a:off x="323528" y="149731"/>
            <a:ext cx="8568952" cy="830997"/>
          </a:xfrm>
          <a:prstGeom prst="rect">
            <a:avLst/>
          </a:prstGeom>
          <a:noFill/>
        </p:spPr>
        <p:txBody>
          <a:bodyPr wrap="square" rtlCol="0">
            <a:spAutoFit/>
          </a:bodyPr>
          <a:lstStyle/>
          <a:p>
            <a:r>
              <a:rPr lang="tr-TR" sz="2400" b="1" dirty="0" smtClean="0">
                <a:solidFill>
                  <a:srgbClr val="FF0000"/>
                </a:solidFill>
              </a:rPr>
              <a:t>Eğitim Psikolojisi Dersi Vize Sınavı için Davranışlar Örneklemi için Kapsam Geçerliği Düşük Belirtke Tablosu Örneği</a:t>
            </a:r>
            <a:endParaRPr lang="tr-TR" sz="2400" b="1" dirty="0">
              <a:solidFill>
                <a:srgbClr val="FF0000"/>
              </a:solidFill>
            </a:endParaRPr>
          </a:p>
        </p:txBody>
      </p:sp>
      <p:sp>
        <p:nvSpPr>
          <p:cNvPr id="6" name="Dikdörtgen 5"/>
          <p:cNvSpPr/>
          <p:nvPr/>
        </p:nvSpPr>
        <p:spPr>
          <a:xfrm>
            <a:off x="4067944" y="980728"/>
            <a:ext cx="3721532" cy="400110"/>
          </a:xfrm>
          <a:prstGeom prst="rect">
            <a:avLst/>
          </a:prstGeom>
        </p:spPr>
        <p:txBody>
          <a:bodyPr wrap="square">
            <a:spAutoFit/>
          </a:bodyPr>
          <a:lstStyle/>
          <a:p>
            <a:r>
              <a:rPr lang="tr-TR" sz="2000" b="1" dirty="0" smtClean="0"/>
              <a:t>Hedef (Kazanım) Düzeyleri  </a:t>
            </a:r>
            <a:endParaRPr lang="tr-TR" sz="2000" b="1" dirty="0"/>
          </a:p>
        </p:txBody>
      </p:sp>
    </p:spTree>
    <p:extLst>
      <p:ext uri="{BB962C8B-B14F-4D97-AF65-F5344CB8AC3E}">
        <p14:creationId xmlns:p14="http://schemas.microsoft.com/office/powerpoint/2010/main" val="1197448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66018"/>
            <a:ext cx="7558190" cy="4525963"/>
          </a:xfrm>
        </p:spPr>
      </p:pic>
      <p:sp>
        <p:nvSpPr>
          <p:cNvPr id="6" name="Metin kutusu 5"/>
          <p:cNvSpPr txBox="1"/>
          <p:nvPr/>
        </p:nvSpPr>
        <p:spPr>
          <a:xfrm>
            <a:off x="2339752" y="5157192"/>
            <a:ext cx="5400600" cy="369332"/>
          </a:xfrm>
          <a:prstGeom prst="rect">
            <a:avLst/>
          </a:prstGeom>
          <a:noFill/>
        </p:spPr>
        <p:txBody>
          <a:bodyPr wrap="square" rtlCol="0">
            <a:spAutoFit/>
          </a:bodyPr>
          <a:lstStyle/>
          <a:p>
            <a:r>
              <a:rPr lang="tr-TR" dirty="0" smtClean="0"/>
              <a:t>00                            25</a:t>
            </a:r>
            <a:endParaRPr lang="tr-TR" dirty="0"/>
          </a:p>
        </p:txBody>
      </p:sp>
      <p:sp>
        <p:nvSpPr>
          <p:cNvPr id="7" name="Metin kutusu 6"/>
          <p:cNvSpPr txBox="1"/>
          <p:nvPr/>
        </p:nvSpPr>
        <p:spPr>
          <a:xfrm>
            <a:off x="3923928" y="2204864"/>
            <a:ext cx="864096" cy="369332"/>
          </a:xfrm>
          <a:prstGeom prst="rect">
            <a:avLst/>
          </a:prstGeom>
          <a:noFill/>
        </p:spPr>
        <p:txBody>
          <a:bodyPr wrap="square" rtlCol="0">
            <a:spAutoFit/>
          </a:bodyPr>
          <a:lstStyle/>
          <a:p>
            <a:r>
              <a:rPr lang="tr-TR" dirty="0" smtClean="0"/>
              <a:t> 2</a:t>
            </a:r>
            <a:endParaRPr lang="tr-TR" dirty="0"/>
          </a:p>
        </p:txBody>
      </p:sp>
      <p:sp>
        <p:nvSpPr>
          <p:cNvPr id="8" name="Metin kutusu 7"/>
          <p:cNvSpPr txBox="1"/>
          <p:nvPr/>
        </p:nvSpPr>
        <p:spPr>
          <a:xfrm>
            <a:off x="3995936" y="2852936"/>
            <a:ext cx="432048" cy="369332"/>
          </a:xfrm>
          <a:prstGeom prst="rect">
            <a:avLst/>
          </a:prstGeom>
          <a:noFill/>
        </p:spPr>
        <p:txBody>
          <a:bodyPr wrap="square" rtlCol="0">
            <a:spAutoFit/>
          </a:bodyPr>
          <a:lstStyle/>
          <a:p>
            <a:r>
              <a:rPr lang="tr-TR" dirty="0" smtClean="0"/>
              <a:t>1</a:t>
            </a:r>
            <a:endParaRPr lang="tr-TR" dirty="0"/>
          </a:p>
        </p:txBody>
      </p:sp>
      <p:sp>
        <p:nvSpPr>
          <p:cNvPr id="9" name="Metin kutusu 8"/>
          <p:cNvSpPr txBox="1"/>
          <p:nvPr/>
        </p:nvSpPr>
        <p:spPr>
          <a:xfrm>
            <a:off x="3995936" y="3429000"/>
            <a:ext cx="576064" cy="369332"/>
          </a:xfrm>
          <a:prstGeom prst="rect">
            <a:avLst/>
          </a:prstGeom>
          <a:noFill/>
        </p:spPr>
        <p:txBody>
          <a:bodyPr wrap="square" rtlCol="0">
            <a:spAutoFit/>
          </a:bodyPr>
          <a:lstStyle/>
          <a:p>
            <a:r>
              <a:rPr lang="tr-TR" dirty="0" smtClean="0"/>
              <a:t>6</a:t>
            </a:r>
            <a:endParaRPr lang="tr-TR" dirty="0"/>
          </a:p>
        </p:txBody>
      </p:sp>
      <p:sp>
        <p:nvSpPr>
          <p:cNvPr id="10" name="Metin kutusu 9"/>
          <p:cNvSpPr txBox="1"/>
          <p:nvPr/>
        </p:nvSpPr>
        <p:spPr>
          <a:xfrm>
            <a:off x="3995936" y="4005064"/>
            <a:ext cx="576064" cy="369332"/>
          </a:xfrm>
          <a:prstGeom prst="rect">
            <a:avLst/>
          </a:prstGeom>
          <a:noFill/>
        </p:spPr>
        <p:txBody>
          <a:bodyPr wrap="square" rtlCol="0">
            <a:spAutoFit/>
          </a:bodyPr>
          <a:lstStyle/>
          <a:p>
            <a:r>
              <a:rPr lang="tr-TR" dirty="0" smtClean="0"/>
              <a:t>8</a:t>
            </a:r>
            <a:endParaRPr lang="tr-TR" dirty="0"/>
          </a:p>
        </p:txBody>
      </p:sp>
      <p:sp>
        <p:nvSpPr>
          <p:cNvPr id="13" name="Metin kutusu 12"/>
          <p:cNvSpPr txBox="1"/>
          <p:nvPr/>
        </p:nvSpPr>
        <p:spPr>
          <a:xfrm>
            <a:off x="3995936" y="4581128"/>
            <a:ext cx="432048" cy="369332"/>
          </a:xfrm>
          <a:prstGeom prst="rect">
            <a:avLst/>
          </a:prstGeom>
          <a:noFill/>
        </p:spPr>
        <p:txBody>
          <a:bodyPr wrap="square" rtlCol="0">
            <a:spAutoFit/>
          </a:bodyPr>
          <a:lstStyle/>
          <a:p>
            <a:r>
              <a:rPr lang="tr-TR" dirty="0" smtClean="0"/>
              <a:t>8</a:t>
            </a:r>
            <a:endParaRPr lang="tr-TR" dirty="0"/>
          </a:p>
        </p:txBody>
      </p:sp>
      <p:sp>
        <p:nvSpPr>
          <p:cNvPr id="14" name="Metin kutusu 13"/>
          <p:cNvSpPr txBox="1"/>
          <p:nvPr/>
        </p:nvSpPr>
        <p:spPr>
          <a:xfrm>
            <a:off x="5508104" y="5157192"/>
            <a:ext cx="648072" cy="369332"/>
          </a:xfrm>
          <a:prstGeom prst="rect">
            <a:avLst/>
          </a:prstGeom>
          <a:noFill/>
        </p:spPr>
        <p:txBody>
          <a:bodyPr wrap="square" rtlCol="0">
            <a:spAutoFit/>
          </a:bodyPr>
          <a:lstStyle/>
          <a:p>
            <a:r>
              <a:rPr lang="tr-TR" dirty="0" smtClean="0"/>
              <a:t>00</a:t>
            </a:r>
            <a:endParaRPr lang="tr-TR" dirty="0"/>
          </a:p>
        </p:txBody>
      </p:sp>
      <p:sp>
        <p:nvSpPr>
          <p:cNvPr id="15" name="Metin kutusu 14"/>
          <p:cNvSpPr txBox="1"/>
          <p:nvPr/>
        </p:nvSpPr>
        <p:spPr>
          <a:xfrm>
            <a:off x="7092280" y="2204864"/>
            <a:ext cx="504056" cy="369332"/>
          </a:xfrm>
          <a:prstGeom prst="rect">
            <a:avLst/>
          </a:prstGeom>
          <a:noFill/>
        </p:spPr>
        <p:txBody>
          <a:bodyPr wrap="square" rtlCol="0">
            <a:spAutoFit/>
          </a:bodyPr>
          <a:lstStyle/>
          <a:p>
            <a:r>
              <a:rPr lang="tr-TR" dirty="0" smtClean="0"/>
              <a:t> 2</a:t>
            </a:r>
            <a:endParaRPr lang="tr-TR" dirty="0"/>
          </a:p>
        </p:txBody>
      </p:sp>
      <p:sp>
        <p:nvSpPr>
          <p:cNvPr id="16" name="Metin kutusu 15"/>
          <p:cNvSpPr txBox="1"/>
          <p:nvPr/>
        </p:nvSpPr>
        <p:spPr>
          <a:xfrm>
            <a:off x="7092280" y="2852936"/>
            <a:ext cx="504056" cy="369332"/>
          </a:xfrm>
          <a:prstGeom prst="rect">
            <a:avLst/>
          </a:prstGeom>
          <a:noFill/>
        </p:spPr>
        <p:txBody>
          <a:bodyPr wrap="square" rtlCol="0">
            <a:spAutoFit/>
          </a:bodyPr>
          <a:lstStyle/>
          <a:p>
            <a:r>
              <a:rPr lang="tr-TR" dirty="0" smtClean="0"/>
              <a:t> 1</a:t>
            </a:r>
            <a:endParaRPr lang="tr-TR" dirty="0"/>
          </a:p>
        </p:txBody>
      </p:sp>
      <p:sp>
        <p:nvSpPr>
          <p:cNvPr id="17" name="Metin kutusu 16"/>
          <p:cNvSpPr txBox="1"/>
          <p:nvPr/>
        </p:nvSpPr>
        <p:spPr>
          <a:xfrm>
            <a:off x="7164288" y="3429000"/>
            <a:ext cx="432048" cy="369332"/>
          </a:xfrm>
          <a:prstGeom prst="rect">
            <a:avLst/>
          </a:prstGeom>
          <a:noFill/>
        </p:spPr>
        <p:txBody>
          <a:bodyPr wrap="square" rtlCol="0">
            <a:spAutoFit/>
          </a:bodyPr>
          <a:lstStyle/>
          <a:p>
            <a:r>
              <a:rPr lang="tr-TR" dirty="0" smtClean="0"/>
              <a:t>6</a:t>
            </a:r>
            <a:endParaRPr lang="tr-TR" dirty="0"/>
          </a:p>
        </p:txBody>
      </p:sp>
      <p:sp>
        <p:nvSpPr>
          <p:cNvPr id="18" name="Metin kutusu 17"/>
          <p:cNvSpPr txBox="1"/>
          <p:nvPr/>
        </p:nvSpPr>
        <p:spPr>
          <a:xfrm>
            <a:off x="7164288" y="4005064"/>
            <a:ext cx="432048" cy="369332"/>
          </a:xfrm>
          <a:prstGeom prst="rect">
            <a:avLst/>
          </a:prstGeom>
          <a:noFill/>
        </p:spPr>
        <p:txBody>
          <a:bodyPr wrap="square" rtlCol="0">
            <a:spAutoFit/>
          </a:bodyPr>
          <a:lstStyle/>
          <a:p>
            <a:r>
              <a:rPr lang="tr-TR" dirty="0" smtClean="0"/>
              <a:t>8</a:t>
            </a:r>
            <a:endParaRPr lang="tr-TR" dirty="0"/>
          </a:p>
        </p:txBody>
      </p:sp>
      <p:sp>
        <p:nvSpPr>
          <p:cNvPr id="20" name="Metin kutusu 19"/>
          <p:cNvSpPr txBox="1"/>
          <p:nvPr/>
        </p:nvSpPr>
        <p:spPr>
          <a:xfrm>
            <a:off x="7164288" y="4581128"/>
            <a:ext cx="432048" cy="369332"/>
          </a:xfrm>
          <a:prstGeom prst="rect">
            <a:avLst/>
          </a:prstGeom>
          <a:noFill/>
        </p:spPr>
        <p:txBody>
          <a:bodyPr wrap="square" rtlCol="0">
            <a:spAutoFit/>
          </a:bodyPr>
          <a:lstStyle/>
          <a:p>
            <a:r>
              <a:rPr lang="tr-TR" dirty="0" smtClean="0"/>
              <a:t>8</a:t>
            </a:r>
            <a:endParaRPr lang="tr-TR" dirty="0"/>
          </a:p>
        </p:txBody>
      </p:sp>
      <p:sp>
        <p:nvSpPr>
          <p:cNvPr id="21" name="Metin kutusu 20"/>
          <p:cNvSpPr txBox="1"/>
          <p:nvPr/>
        </p:nvSpPr>
        <p:spPr>
          <a:xfrm>
            <a:off x="7164288" y="5157192"/>
            <a:ext cx="576064" cy="369332"/>
          </a:xfrm>
          <a:prstGeom prst="rect">
            <a:avLst/>
          </a:prstGeom>
          <a:noFill/>
        </p:spPr>
        <p:txBody>
          <a:bodyPr wrap="square" rtlCol="0">
            <a:spAutoFit/>
          </a:bodyPr>
          <a:lstStyle/>
          <a:p>
            <a:r>
              <a:rPr lang="tr-TR" dirty="0" smtClean="0"/>
              <a:t>25</a:t>
            </a:r>
            <a:endParaRPr lang="tr-TR" dirty="0"/>
          </a:p>
        </p:txBody>
      </p:sp>
      <p:sp>
        <p:nvSpPr>
          <p:cNvPr id="22" name="Metin kutusu 21"/>
          <p:cNvSpPr txBox="1"/>
          <p:nvPr/>
        </p:nvSpPr>
        <p:spPr>
          <a:xfrm>
            <a:off x="755576" y="332656"/>
            <a:ext cx="7272808" cy="738664"/>
          </a:xfrm>
          <a:prstGeom prst="rect">
            <a:avLst/>
          </a:prstGeom>
          <a:noFill/>
        </p:spPr>
        <p:txBody>
          <a:bodyPr wrap="square" rtlCol="0">
            <a:spAutoFit/>
          </a:bodyPr>
          <a:lstStyle/>
          <a:p>
            <a:r>
              <a:rPr lang="tr-TR" sz="2000" b="1" dirty="0" smtClean="0">
                <a:solidFill>
                  <a:srgbClr val="FF0000"/>
                </a:solidFill>
              </a:rPr>
              <a:t>Eğitim Psikolojisi Dersi Vize Sınavı için Davranışlar Örneklemi için </a:t>
            </a:r>
            <a:r>
              <a:rPr lang="tr-TR" sz="2200" b="1" dirty="0" smtClean="0">
                <a:solidFill>
                  <a:srgbClr val="FF0000"/>
                </a:solidFill>
              </a:rPr>
              <a:t>Kapsam Geçerliği Düşük </a:t>
            </a:r>
            <a:r>
              <a:rPr lang="tr-TR" sz="2000" b="1" dirty="0" smtClean="0">
                <a:solidFill>
                  <a:srgbClr val="FF0000"/>
                </a:solidFill>
              </a:rPr>
              <a:t>Belirtke Tablosu Örneği</a:t>
            </a:r>
            <a:endParaRPr lang="tr-TR" sz="2000" b="1" dirty="0">
              <a:solidFill>
                <a:srgbClr val="FF0000"/>
              </a:solidFill>
            </a:endParaRPr>
          </a:p>
        </p:txBody>
      </p:sp>
    </p:spTree>
    <p:extLst>
      <p:ext uri="{BB962C8B-B14F-4D97-AF65-F5344CB8AC3E}">
        <p14:creationId xmlns:p14="http://schemas.microsoft.com/office/powerpoint/2010/main" val="28353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17381"/>
            <a:ext cx="8229600" cy="4928013"/>
          </a:xfrm>
        </p:spPr>
      </p:pic>
      <p:sp>
        <p:nvSpPr>
          <p:cNvPr id="5" name="Metin kutusu 4"/>
          <p:cNvSpPr txBox="1"/>
          <p:nvPr/>
        </p:nvSpPr>
        <p:spPr>
          <a:xfrm>
            <a:off x="2339752" y="2132856"/>
            <a:ext cx="5760640" cy="369332"/>
          </a:xfrm>
          <a:prstGeom prst="rect">
            <a:avLst/>
          </a:prstGeom>
          <a:noFill/>
        </p:spPr>
        <p:txBody>
          <a:bodyPr wrap="square" rtlCol="0">
            <a:spAutoFit/>
          </a:bodyPr>
          <a:lstStyle/>
          <a:p>
            <a:r>
              <a:rPr lang="tr-TR" dirty="0" smtClean="0"/>
              <a:t>4                              10                              0                             14</a:t>
            </a:r>
            <a:endParaRPr lang="tr-TR" dirty="0"/>
          </a:p>
        </p:txBody>
      </p:sp>
      <p:sp>
        <p:nvSpPr>
          <p:cNvPr id="6" name="Metin kutusu 5"/>
          <p:cNvSpPr txBox="1"/>
          <p:nvPr/>
        </p:nvSpPr>
        <p:spPr>
          <a:xfrm>
            <a:off x="2339752" y="4149080"/>
            <a:ext cx="5904656" cy="369332"/>
          </a:xfrm>
          <a:prstGeom prst="rect">
            <a:avLst/>
          </a:prstGeom>
          <a:noFill/>
        </p:spPr>
        <p:txBody>
          <a:bodyPr wrap="square" rtlCol="0">
            <a:spAutoFit/>
          </a:bodyPr>
          <a:lstStyle/>
          <a:p>
            <a:r>
              <a:rPr lang="tr-TR" dirty="0" smtClean="0"/>
              <a:t>4                               3                              4                              11</a:t>
            </a:r>
            <a:endParaRPr lang="tr-TR" dirty="0"/>
          </a:p>
        </p:txBody>
      </p:sp>
      <p:sp>
        <p:nvSpPr>
          <p:cNvPr id="7" name="Metin kutusu 6"/>
          <p:cNvSpPr txBox="1"/>
          <p:nvPr/>
        </p:nvSpPr>
        <p:spPr>
          <a:xfrm>
            <a:off x="2339752" y="5373216"/>
            <a:ext cx="5976664" cy="369332"/>
          </a:xfrm>
          <a:prstGeom prst="rect">
            <a:avLst/>
          </a:prstGeom>
          <a:noFill/>
        </p:spPr>
        <p:txBody>
          <a:bodyPr wrap="square" rtlCol="0">
            <a:spAutoFit/>
          </a:bodyPr>
          <a:lstStyle/>
          <a:p>
            <a:r>
              <a:rPr lang="tr-TR" dirty="0" smtClean="0"/>
              <a:t>8                               13                            4                             25</a:t>
            </a:r>
            <a:endParaRPr lang="tr-TR" dirty="0"/>
          </a:p>
        </p:txBody>
      </p:sp>
      <p:sp>
        <p:nvSpPr>
          <p:cNvPr id="9" name="Metin kutusu 8"/>
          <p:cNvSpPr txBox="1"/>
          <p:nvPr/>
        </p:nvSpPr>
        <p:spPr>
          <a:xfrm>
            <a:off x="611560" y="260648"/>
            <a:ext cx="7704856" cy="677108"/>
          </a:xfrm>
          <a:prstGeom prst="rect">
            <a:avLst/>
          </a:prstGeom>
          <a:noFill/>
        </p:spPr>
        <p:txBody>
          <a:bodyPr wrap="square" rtlCol="0">
            <a:spAutoFit/>
          </a:bodyPr>
          <a:lstStyle/>
          <a:p>
            <a:r>
              <a:rPr lang="tr-TR" b="1" dirty="0" smtClean="0">
                <a:solidFill>
                  <a:srgbClr val="FF0000"/>
                </a:solidFill>
              </a:rPr>
              <a:t>Eğitim Psikolojisi Dersi </a:t>
            </a:r>
            <a:r>
              <a:rPr lang="tr-TR" b="1" dirty="0">
                <a:solidFill>
                  <a:srgbClr val="FF0000"/>
                </a:solidFill>
              </a:rPr>
              <a:t>Vize Sınavı için Davranışlar Örneklemi için Kapsam </a:t>
            </a:r>
            <a:r>
              <a:rPr lang="tr-TR" sz="2000" b="1" dirty="0">
                <a:solidFill>
                  <a:srgbClr val="FF0000"/>
                </a:solidFill>
              </a:rPr>
              <a:t>Geçerliği </a:t>
            </a:r>
            <a:r>
              <a:rPr lang="tr-TR" sz="2000" b="1" dirty="0" smtClean="0">
                <a:solidFill>
                  <a:srgbClr val="FF0000"/>
                </a:solidFill>
              </a:rPr>
              <a:t>Düşük </a:t>
            </a:r>
            <a:r>
              <a:rPr lang="tr-TR" b="1" dirty="0">
                <a:solidFill>
                  <a:srgbClr val="FF0000"/>
                </a:solidFill>
              </a:rPr>
              <a:t>Belirtke Tablosu Örneği</a:t>
            </a:r>
          </a:p>
        </p:txBody>
      </p:sp>
    </p:spTree>
    <p:extLst>
      <p:ext uri="{BB962C8B-B14F-4D97-AF65-F5344CB8AC3E}">
        <p14:creationId xmlns:p14="http://schemas.microsoft.com/office/powerpoint/2010/main" val="1471488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18439"/>
            <a:ext cx="7931224" cy="4928013"/>
          </a:xfrm>
        </p:spPr>
      </p:pic>
      <p:sp>
        <p:nvSpPr>
          <p:cNvPr id="5" name="Metin kutusu 4"/>
          <p:cNvSpPr txBox="1"/>
          <p:nvPr/>
        </p:nvSpPr>
        <p:spPr>
          <a:xfrm>
            <a:off x="2411760" y="1988840"/>
            <a:ext cx="5688632" cy="369332"/>
          </a:xfrm>
          <a:prstGeom prst="rect">
            <a:avLst/>
          </a:prstGeom>
          <a:noFill/>
        </p:spPr>
        <p:txBody>
          <a:bodyPr wrap="square" rtlCol="0">
            <a:spAutoFit/>
          </a:bodyPr>
          <a:lstStyle/>
          <a:p>
            <a:r>
              <a:rPr lang="tr-TR" dirty="0" smtClean="0"/>
              <a:t>2                                 5                            0                             07</a:t>
            </a:r>
            <a:endParaRPr lang="tr-TR" dirty="0"/>
          </a:p>
        </p:txBody>
      </p:sp>
      <p:sp>
        <p:nvSpPr>
          <p:cNvPr id="6" name="Metin kutusu 5"/>
          <p:cNvSpPr txBox="1"/>
          <p:nvPr/>
        </p:nvSpPr>
        <p:spPr>
          <a:xfrm>
            <a:off x="2411760" y="2708920"/>
            <a:ext cx="5832648" cy="369332"/>
          </a:xfrm>
          <a:prstGeom prst="rect">
            <a:avLst/>
          </a:prstGeom>
          <a:noFill/>
        </p:spPr>
        <p:txBody>
          <a:bodyPr wrap="square" rtlCol="0">
            <a:spAutoFit/>
          </a:bodyPr>
          <a:lstStyle/>
          <a:p>
            <a:r>
              <a:rPr lang="tr-TR" dirty="0" smtClean="0"/>
              <a:t>1                                 4                            0                             05</a:t>
            </a:r>
            <a:endParaRPr lang="tr-TR" dirty="0"/>
          </a:p>
        </p:txBody>
      </p:sp>
      <p:sp>
        <p:nvSpPr>
          <p:cNvPr id="7" name="Metin kutusu 6"/>
          <p:cNvSpPr txBox="1"/>
          <p:nvPr/>
        </p:nvSpPr>
        <p:spPr>
          <a:xfrm>
            <a:off x="2411760" y="3356992"/>
            <a:ext cx="5832648" cy="369332"/>
          </a:xfrm>
          <a:prstGeom prst="rect">
            <a:avLst/>
          </a:prstGeom>
          <a:noFill/>
        </p:spPr>
        <p:txBody>
          <a:bodyPr wrap="square" rtlCol="0">
            <a:spAutoFit/>
          </a:bodyPr>
          <a:lstStyle/>
          <a:p>
            <a:r>
              <a:rPr lang="tr-TR" dirty="0" smtClean="0"/>
              <a:t>3                                 2                            0                             05</a:t>
            </a:r>
            <a:endParaRPr lang="tr-TR" dirty="0"/>
          </a:p>
        </p:txBody>
      </p:sp>
      <p:sp>
        <p:nvSpPr>
          <p:cNvPr id="8" name="Metin kutusu 7"/>
          <p:cNvSpPr txBox="1"/>
          <p:nvPr/>
        </p:nvSpPr>
        <p:spPr>
          <a:xfrm>
            <a:off x="2411760" y="4005064"/>
            <a:ext cx="5832648" cy="369332"/>
          </a:xfrm>
          <a:prstGeom prst="rect">
            <a:avLst/>
          </a:prstGeom>
          <a:noFill/>
        </p:spPr>
        <p:txBody>
          <a:bodyPr wrap="square" rtlCol="0">
            <a:spAutoFit/>
          </a:bodyPr>
          <a:lstStyle/>
          <a:p>
            <a:r>
              <a:rPr lang="tr-TR" dirty="0" smtClean="0"/>
              <a:t>1                                 2                            1                             04</a:t>
            </a:r>
            <a:endParaRPr lang="tr-TR" dirty="0"/>
          </a:p>
        </p:txBody>
      </p:sp>
      <p:sp>
        <p:nvSpPr>
          <p:cNvPr id="9" name="Metin kutusu 8"/>
          <p:cNvSpPr txBox="1"/>
          <p:nvPr/>
        </p:nvSpPr>
        <p:spPr>
          <a:xfrm>
            <a:off x="2411760" y="4653136"/>
            <a:ext cx="5832648" cy="369332"/>
          </a:xfrm>
          <a:prstGeom prst="rect">
            <a:avLst/>
          </a:prstGeom>
          <a:noFill/>
        </p:spPr>
        <p:txBody>
          <a:bodyPr wrap="square" rtlCol="0">
            <a:spAutoFit/>
          </a:bodyPr>
          <a:lstStyle/>
          <a:p>
            <a:r>
              <a:rPr lang="tr-TR" dirty="0" smtClean="0"/>
              <a:t>1                                 2                            1                             04</a:t>
            </a:r>
            <a:endParaRPr lang="tr-TR" dirty="0"/>
          </a:p>
        </p:txBody>
      </p:sp>
      <p:sp>
        <p:nvSpPr>
          <p:cNvPr id="11" name="Metin kutusu 10"/>
          <p:cNvSpPr txBox="1"/>
          <p:nvPr/>
        </p:nvSpPr>
        <p:spPr>
          <a:xfrm>
            <a:off x="2411760" y="5301208"/>
            <a:ext cx="5832648" cy="369332"/>
          </a:xfrm>
          <a:prstGeom prst="rect">
            <a:avLst/>
          </a:prstGeom>
          <a:noFill/>
        </p:spPr>
        <p:txBody>
          <a:bodyPr wrap="square" rtlCol="0">
            <a:spAutoFit/>
          </a:bodyPr>
          <a:lstStyle/>
          <a:p>
            <a:r>
              <a:rPr lang="tr-TR" dirty="0" smtClean="0"/>
              <a:t>8                                15                           2                             25</a:t>
            </a:r>
            <a:endParaRPr lang="tr-TR" dirty="0"/>
          </a:p>
        </p:txBody>
      </p:sp>
      <p:sp>
        <p:nvSpPr>
          <p:cNvPr id="13" name="Metin kutusu 12"/>
          <p:cNvSpPr txBox="1"/>
          <p:nvPr/>
        </p:nvSpPr>
        <p:spPr>
          <a:xfrm>
            <a:off x="755576" y="260648"/>
            <a:ext cx="7632848" cy="707886"/>
          </a:xfrm>
          <a:prstGeom prst="rect">
            <a:avLst/>
          </a:prstGeom>
          <a:noFill/>
        </p:spPr>
        <p:txBody>
          <a:bodyPr wrap="square" rtlCol="0">
            <a:spAutoFit/>
          </a:bodyPr>
          <a:lstStyle/>
          <a:p>
            <a:r>
              <a:rPr lang="tr-TR" b="1" dirty="0" smtClean="0">
                <a:solidFill>
                  <a:srgbClr val="FF0000"/>
                </a:solidFill>
              </a:rPr>
              <a:t>Eğitim Psikolojisi Dersi </a:t>
            </a:r>
            <a:r>
              <a:rPr lang="tr-TR" b="1" dirty="0">
                <a:solidFill>
                  <a:srgbClr val="FF0000"/>
                </a:solidFill>
              </a:rPr>
              <a:t>Vize Sınavı için Davranışlar Örneklemi için Kapsam </a:t>
            </a:r>
            <a:r>
              <a:rPr lang="tr-TR" sz="2200" b="1" dirty="0">
                <a:solidFill>
                  <a:srgbClr val="FF0000"/>
                </a:solidFill>
              </a:rPr>
              <a:t>Geçerliği </a:t>
            </a:r>
            <a:r>
              <a:rPr lang="tr-TR" sz="2200" b="1" dirty="0" smtClean="0">
                <a:solidFill>
                  <a:srgbClr val="FF0000"/>
                </a:solidFill>
              </a:rPr>
              <a:t>Yüksek </a:t>
            </a:r>
            <a:r>
              <a:rPr lang="tr-TR" b="1" dirty="0">
                <a:solidFill>
                  <a:srgbClr val="FF0000"/>
                </a:solidFill>
              </a:rPr>
              <a:t>Belirtke Tablosu Örneği</a:t>
            </a:r>
          </a:p>
        </p:txBody>
      </p:sp>
    </p:spTree>
    <p:extLst>
      <p:ext uri="{BB962C8B-B14F-4D97-AF65-F5344CB8AC3E}">
        <p14:creationId xmlns:p14="http://schemas.microsoft.com/office/powerpoint/2010/main" val="214365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332656"/>
            <a:ext cx="7886700" cy="1325563"/>
          </a:xfrm>
        </p:spPr>
        <p:txBody>
          <a:bodyPr>
            <a:normAutofit/>
          </a:bodyPr>
          <a:lstStyle/>
          <a:p>
            <a:r>
              <a:rPr lang="tr-TR" sz="3600" b="1" dirty="0">
                <a:latin typeface="Arial" pitchFamily="34" charset="0"/>
                <a:cs typeface="Arial" pitchFamily="34" charset="0"/>
              </a:rPr>
              <a:t>2</a:t>
            </a:r>
            <a:r>
              <a:rPr lang="tr-TR" sz="3600" b="1" dirty="0" smtClean="0">
                <a:latin typeface="Arial" pitchFamily="34" charset="0"/>
                <a:cs typeface="Arial" pitchFamily="34" charset="0"/>
              </a:rPr>
              <a:t>. Ölçüt Geçerliliği</a:t>
            </a:r>
            <a:endParaRPr lang="tr-TR" sz="3600" b="1" dirty="0">
              <a:latin typeface="Arial" pitchFamily="34" charset="0"/>
              <a:cs typeface="Arial" pitchFamily="34" charset="0"/>
            </a:endParaRPr>
          </a:p>
        </p:txBody>
      </p:sp>
      <p:sp>
        <p:nvSpPr>
          <p:cNvPr id="6" name="İçerik Yer Tutucusu 5"/>
          <p:cNvSpPr>
            <a:spLocks noGrp="1"/>
          </p:cNvSpPr>
          <p:nvPr>
            <p:ph idx="1"/>
          </p:nvPr>
        </p:nvSpPr>
        <p:spPr/>
        <p:txBody>
          <a:bodyPr>
            <a:noAutofit/>
          </a:bodyPr>
          <a:lstStyle/>
          <a:p>
            <a:r>
              <a:rPr lang="tr-TR" sz="2800" dirty="0" smtClean="0"/>
              <a:t>Ölçüt geçerliği; geçerliği çalışılan bir ölçme aracıyla, geçerli olduğu kabul edilen bir ölçme aracının (ölçüt) aynı bireylere uygulanması sonucu elde edilen puanlar arasındaki korelasyondur. </a:t>
            </a:r>
          </a:p>
          <a:p>
            <a:endParaRPr lang="tr-TR" sz="2800" dirty="0" smtClean="0"/>
          </a:p>
          <a:p>
            <a:r>
              <a:rPr lang="tr-TR" sz="2800" dirty="0" smtClean="0"/>
              <a:t>İki tür ölçüt geçerlik katsayısı bulunmaktadır.</a:t>
            </a:r>
          </a:p>
          <a:p>
            <a:r>
              <a:rPr lang="tr-TR" sz="2800" b="1" dirty="0" smtClean="0"/>
              <a:t>a. Uygunluk Geçerliği</a:t>
            </a:r>
          </a:p>
          <a:p>
            <a:r>
              <a:rPr lang="tr-TR" sz="2800" b="1" dirty="0" smtClean="0"/>
              <a:t>b. Yordama Geçerliği</a:t>
            </a:r>
          </a:p>
        </p:txBody>
      </p:sp>
    </p:spTree>
    <p:extLst>
      <p:ext uri="{BB962C8B-B14F-4D97-AF65-F5344CB8AC3E}">
        <p14:creationId xmlns:p14="http://schemas.microsoft.com/office/powerpoint/2010/main" val="2658036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1825625"/>
            <a:ext cx="3810000" cy="43513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Güvenirlik</a:t>
            </a:r>
          </a:p>
          <a:p>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Geçerlik</a:t>
            </a:r>
          </a:p>
          <a:p>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Kullanışlılık</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1 Başlık"/>
          <p:cNvSpPr>
            <a:spLocks noGrp="1"/>
          </p:cNvSpPr>
          <p:nvPr>
            <p:ph type="title"/>
          </p:nvPr>
        </p:nvSpPr>
        <p:spPr/>
        <p:txBody>
          <a:bodyPr>
            <a:noAutofit/>
          </a:bodyPr>
          <a:lstStyle/>
          <a:p>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İyi Bir Ölçme Aracının (Testin) Özellikleri</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6" name="AutoShape 2" descr="TEST ile ilgili görsel sonucu"/>
          <p:cNvSpPr>
            <a:spLocks noChangeAspect="1" noChangeArrowheads="1"/>
          </p:cNvSpPr>
          <p:nvPr/>
        </p:nvSpPr>
        <p:spPr bwMode="auto">
          <a:xfrm>
            <a:off x="155575" y="-2316163"/>
            <a:ext cx="4133850" cy="48387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TEST ile ilgili görsel sonucu"/>
          <p:cNvSpPr>
            <a:spLocks noChangeAspect="1" noChangeArrowheads="1"/>
          </p:cNvSpPr>
          <p:nvPr/>
        </p:nvSpPr>
        <p:spPr bwMode="auto">
          <a:xfrm>
            <a:off x="155575" y="-2316163"/>
            <a:ext cx="4133850" cy="48387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TEST ile ilgili görsel sonucu"/>
          <p:cNvSpPr>
            <a:spLocks noChangeAspect="1" noChangeArrowheads="1"/>
          </p:cNvSpPr>
          <p:nvPr/>
        </p:nvSpPr>
        <p:spPr bwMode="auto">
          <a:xfrm>
            <a:off x="155575" y="-2316163"/>
            <a:ext cx="4133850" cy="48387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TEST ile ilgili görsel sonucu"/>
          <p:cNvSpPr>
            <a:spLocks noChangeAspect="1" noChangeArrowheads="1"/>
          </p:cNvSpPr>
          <p:nvPr/>
        </p:nvSpPr>
        <p:spPr bwMode="auto">
          <a:xfrm>
            <a:off x="155575" y="-2316163"/>
            <a:ext cx="4133850" cy="48387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Picture 2"/>
          <p:cNvPicPr>
            <a:picLocks noChangeAspect="1" noChangeArrowheads="1"/>
          </p:cNvPicPr>
          <p:nvPr/>
        </p:nvPicPr>
        <p:blipFill>
          <a:blip r:embed="rId2"/>
          <a:srcRect/>
          <a:stretch>
            <a:fillRect/>
          </a:stretch>
        </p:blipFill>
        <p:spPr bwMode="auto">
          <a:xfrm>
            <a:off x="6096000" y="1447800"/>
            <a:ext cx="2133600" cy="2133600"/>
          </a:xfrm>
          <a:prstGeom prst="rect">
            <a:avLst/>
          </a:prstGeom>
          <a:noFill/>
          <a:ln w="9525">
            <a:noFill/>
            <a:miter lim="800000"/>
            <a:headEnd/>
            <a:tailEnd/>
          </a:ln>
          <a:effectLst/>
        </p:spPr>
      </p:pic>
      <p:pic>
        <p:nvPicPr>
          <p:cNvPr id="10" name="Picture 2" descr="güvenirlik ile ilgili görsel sonucu"/>
          <p:cNvPicPr>
            <a:picLocks noChangeAspect="1" noChangeArrowheads="1"/>
          </p:cNvPicPr>
          <p:nvPr/>
        </p:nvPicPr>
        <p:blipFill>
          <a:blip r:embed="rId3"/>
          <a:srcRect/>
          <a:stretch>
            <a:fillRect/>
          </a:stretch>
        </p:blipFill>
        <p:spPr bwMode="auto">
          <a:xfrm>
            <a:off x="5029200" y="3772342"/>
            <a:ext cx="4114800" cy="3085657"/>
          </a:xfrm>
          <a:prstGeom prst="rect">
            <a:avLst/>
          </a:prstGeom>
          <a:noFill/>
        </p:spPr>
      </p:pic>
    </p:spTree>
    <p:extLst>
      <p:ext uri="{BB962C8B-B14F-4D97-AF65-F5344CB8AC3E}">
        <p14:creationId xmlns:p14="http://schemas.microsoft.com/office/powerpoint/2010/main" val="4046323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522514" y="571480"/>
            <a:ext cx="8191551" cy="5357850"/>
          </a:xfrm>
        </p:spPr>
        <p:txBody>
          <a:bodyPr>
            <a:normAutofit lnSpcReduction="10000"/>
          </a:bodyPr>
          <a:lstStyle/>
          <a:p>
            <a:endParaRPr lang="tr-TR" sz="2800" dirty="0" smtClean="0"/>
          </a:p>
          <a:p>
            <a:r>
              <a:rPr lang="tr-TR" sz="2800" dirty="0" smtClean="0"/>
              <a:t> </a:t>
            </a:r>
            <a:r>
              <a:rPr lang="tr-TR" sz="2800" b="1" dirty="0" smtClean="0">
                <a:latin typeface="Arial" pitchFamily="34" charset="0"/>
                <a:cs typeface="Arial" pitchFamily="34" charset="0"/>
              </a:rPr>
              <a:t>Yordama geçerliği;</a:t>
            </a:r>
          </a:p>
          <a:p>
            <a:endParaRPr lang="tr-TR" sz="2800" b="1" dirty="0" smtClean="0"/>
          </a:p>
          <a:p>
            <a:r>
              <a:rPr lang="tr-TR" sz="2800" dirty="0" smtClean="0"/>
              <a:t>Geçerliği </a:t>
            </a:r>
            <a:r>
              <a:rPr lang="tr-TR" sz="2800" dirty="0"/>
              <a:t>çalışan bir </a:t>
            </a:r>
            <a:r>
              <a:rPr lang="tr-TR" sz="2800" dirty="0" smtClean="0"/>
              <a:t>test ile </a:t>
            </a:r>
            <a:r>
              <a:rPr lang="tr-TR" sz="2800" dirty="0"/>
              <a:t>daha sonra elde edilecek olan </a:t>
            </a:r>
            <a:r>
              <a:rPr lang="tr-TR" sz="2800" dirty="0" smtClean="0"/>
              <a:t>ölçüt </a:t>
            </a:r>
            <a:r>
              <a:rPr lang="tr-TR" sz="2800" dirty="0"/>
              <a:t>testi puanlarının benzer puanlar </a:t>
            </a:r>
            <a:r>
              <a:rPr lang="tr-TR" sz="2800" dirty="0" smtClean="0"/>
              <a:t>verme durumuna </a:t>
            </a:r>
            <a:r>
              <a:rPr lang="tr-TR" sz="2800" dirty="0"/>
              <a:t>göre yordayıcı testin geçerliliği hakkında karar verilir</a:t>
            </a:r>
            <a:r>
              <a:rPr lang="tr-TR" sz="2800" dirty="0" smtClean="0"/>
              <a:t>. </a:t>
            </a:r>
          </a:p>
          <a:p>
            <a:r>
              <a:rPr lang="tr-TR" sz="2800" dirty="0" smtClean="0"/>
              <a:t>Bunun için, geçerliğine bakılacak testten elde edilen puanlar ile ölçüt testin puanları arasındaki korelasyona bakılır.</a:t>
            </a:r>
          </a:p>
          <a:p>
            <a:r>
              <a:rPr lang="tr-TR" sz="2800" dirty="0" smtClean="0"/>
              <a:t> </a:t>
            </a:r>
          </a:p>
          <a:p>
            <a:r>
              <a:rPr lang="tr-TR" sz="2800" dirty="0" smtClean="0"/>
              <a:t>Amacı</a:t>
            </a:r>
            <a:r>
              <a:rPr lang="tr-TR" sz="2800" dirty="0"/>
              <a:t>, gelecekte belli olacak bir değişkene yönelik olarak tahminde bulunmaktır.</a:t>
            </a:r>
          </a:p>
          <a:p>
            <a:endParaRPr lang="tr-TR" sz="2800" dirty="0"/>
          </a:p>
        </p:txBody>
      </p:sp>
    </p:spTree>
    <p:extLst>
      <p:ext uri="{BB962C8B-B14F-4D97-AF65-F5344CB8AC3E}">
        <p14:creationId xmlns:p14="http://schemas.microsoft.com/office/powerpoint/2010/main" val="5605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60648"/>
            <a:ext cx="7886700" cy="1325563"/>
          </a:xfrm>
        </p:spPr>
        <p:txBody>
          <a:bodyPr/>
          <a:lstStyle/>
          <a:p>
            <a:pPr marL="171450" lvl="0" indent="-171450">
              <a:spcBef>
                <a:spcPts val="750"/>
              </a:spcBef>
            </a:pPr>
            <a:r>
              <a:rPr lang="tr-TR" sz="3200" b="1" dirty="0">
                <a:solidFill>
                  <a:prstClr val="black"/>
                </a:solidFill>
                <a:latin typeface="Arial" pitchFamily="34" charset="0"/>
                <a:ea typeface="+mn-ea"/>
                <a:cs typeface="Arial" pitchFamily="34" charset="0"/>
              </a:rPr>
              <a:t>Yordama geçerliği</a:t>
            </a:r>
            <a:r>
              <a:rPr lang="tr-TR" sz="3200" b="1" dirty="0" smtClean="0">
                <a:solidFill>
                  <a:prstClr val="black"/>
                </a:solidFill>
                <a:latin typeface="Arial" pitchFamily="34" charset="0"/>
                <a:ea typeface="+mn-ea"/>
                <a:cs typeface="Arial" pitchFamily="34" charset="0"/>
              </a:rPr>
              <a:t>;</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016" y="1586210"/>
            <a:ext cx="8856984" cy="479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79512" y="4149080"/>
            <a:ext cx="1080120" cy="461665"/>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a:t>
            </a:r>
            <a:r>
              <a:rPr lang="tr-TR" sz="2400" b="1" dirty="0" smtClean="0">
                <a:latin typeface="Arial" panose="020B0604020202020204" pitchFamily="34" charset="0"/>
                <a:cs typeface="Arial" panose="020B0604020202020204" pitchFamily="34" charset="0"/>
              </a:rPr>
              <a:t>YKS</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4" name="Metin kutusu 3"/>
          <p:cNvSpPr txBox="1"/>
          <p:nvPr/>
        </p:nvSpPr>
        <p:spPr>
          <a:xfrm>
            <a:off x="539552" y="5949280"/>
            <a:ext cx="1440160" cy="461665"/>
          </a:xfrm>
          <a:prstGeom prst="rect">
            <a:avLst/>
          </a:prstGeom>
          <a:noFill/>
        </p:spPr>
        <p:txBody>
          <a:bodyPr wrap="square" rtlCol="0">
            <a:spAutoFit/>
          </a:bodyPr>
          <a:lstStyle/>
          <a:p>
            <a:r>
              <a:rPr lang="tr-TR" sz="2400" b="1" dirty="0" smtClean="0"/>
              <a:t>(KPSS)</a:t>
            </a:r>
            <a:endParaRPr lang="tr-TR" sz="2400" b="1" dirty="0"/>
          </a:p>
        </p:txBody>
      </p:sp>
    </p:spTree>
    <p:extLst>
      <p:ext uri="{BB962C8B-B14F-4D97-AF65-F5344CB8AC3E}">
        <p14:creationId xmlns:p14="http://schemas.microsoft.com/office/powerpoint/2010/main" val="335528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522514" y="571480"/>
            <a:ext cx="8191551" cy="5357850"/>
          </a:xfrm>
        </p:spPr>
        <p:txBody>
          <a:bodyPr>
            <a:normAutofit/>
          </a:bodyPr>
          <a:lstStyle/>
          <a:p>
            <a:endParaRPr lang="tr-TR" sz="3200" b="1" dirty="0" smtClean="0"/>
          </a:p>
          <a:p>
            <a:r>
              <a:rPr lang="tr-TR" sz="3600" b="1" dirty="0" smtClean="0"/>
              <a:t>Uygunluk geçerliği</a:t>
            </a:r>
            <a:r>
              <a:rPr lang="tr-TR" sz="3600" dirty="0" smtClean="0"/>
              <a:t>; </a:t>
            </a:r>
          </a:p>
          <a:p>
            <a:endParaRPr lang="tr-TR" sz="3200" dirty="0" smtClean="0"/>
          </a:p>
          <a:p>
            <a:r>
              <a:rPr lang="tr-TR" sz="3000" dirty="0" smtClean="0"/>
              <a:t>Geçerliği </a:t>
            </a:r>
            <a:r>
              <a:rPr lang="tr-TR" sz="3000" dirty="0"/>
              <a:t>çalışan veya yeni bir ölçme aracıyla elde edilen </a:t>
            </a:r>
            <a:r>
              <a:rPr lang="tr-TR" sz="3000" dirty="0" smtClean="0"/>
              <a:t>puanların, </a:t>
            </a:r>
            <a:r>
              <a:rPr lang="tr-TR" sz="3000" dirty="0"/>
              <a:t>ölçüt olarak kullanılan </a:t>
            </a:r>
            <a:r>
              <a:rPr lang="tr-TR" sz="3000" dirty="0" smtClean="0"/>
              <a:t>geçerli bir ölçme </a:t>
            </a:r>
            <a:r>
              <a:rPr lang="tr-TR" sz="3000" dirty="0"/>
              <a:t>aracıyla elde edilen </a:t>
            </a:r>
            <a:r>
              <a:rPr lang="tr-TR" sz="3000" dirty="0" smtClean="0"/>
              <a:t>puanlarla </a:t>
            </a:r>
            <a:r>
              <a:rPr lang="tr-TR" sz="3000" dirty="0"/>
              <a:t>korelasyonu (benzer veya uyumlu olma </a:t>
            </a:r>
            <a:r>
              <a:rPr lang="tr-TR" sz="3000" dirty="0" smtClean="0"/>
              <a:t>düzeyi) </a:t>
            </a:r>
            <a:r>
              <a:rPr lang="tr-TR" sz="3000" dirty="0" err="1" smtClean="0"/>
              <a:t>dir</a:t>
            </a:r>
            <a:r>
              <a:rPr lang="tr-TR" sz="3000" dirty="0"/>
              <a:t>.</a:t>
            </a:r>
          </a:p>
          <a:p>
            <a:endParaRPr lang="tr-TR" sz="2800" dirty="0"/>
          </a:p>
        </p:txBody>
      </p:sp>
    </p:spTree>
    <p:extLst>
      <p:ext uri="{BB962C8B-B14F-4D97-AF65-F5344CB8AC3E}">
        <p14:creationId xmlns:p14="http://schemas.microsoft.com/office/powerpoint/2010/main" val="56057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332656"/>
            <a:ext cx="7886700" cy="1325563"/>
          </a:xfrm>
        </p:spPr>
        <p:txBody>
          <a:bodyPr>
            <a:normAutofit/>
          </a:bodyPr>
          <a:lstStyle/>
          <a:p>
            <a:r>
              <a:rPr lang="tr-TR" sz="3600" b="1" dirty="0" smtClean="0">
                <a:latin typeface="Arial" pitchFamily="34" charset="0"/>
                <a:cs typeface="Arial" pitchFamily="34" charset="0"/>
              </a:rPr>
              <a:t>3. Yapı Geçerliği</a:t>
            </a:r>
            <a:endParaRPr lang="tr-TR" sz="3600" b="1" dirty="0">
              <a:latin typeface="Arial" pitchFamily="34" charset="0"/>
              <a:cs typeface="Arial" pitchFamily="34" charset="0"/>
            </a:endParaRPr>
          </a:p>
        </p:txBody>
      </p:sp>
      <p:sp>
        <p:nvSpPr>
          <p:cNvPr id="5" name="İçerik Yer Tutucusu 4"/>
          <p:cNvSpPr>
            <a:spLocks noGrp="1"/>
          </p:cNvSpPr>
          <p:nvPr>
            <p:ph idx="1"/>
          </p:nvPr>
        </p:nvSpPr>
        <p:spPr>
          <a:xfrm>
            <a:off x="323528" y="1658219"/>
            <a:ext cx="8496944" cy="5184575"/>
          </a:xfrm>
        </p:spPr>
        <p:txBody>
          <a:bodyPr>
            <a:normAutofit/>
          </a:bodyPr>
          <a:lstStyle/>
          <a:p>
            <a:pPr>
              <a:lnSpc>
                <a:spcPct val="100000"/>
              </a:lnSpc>
              <a:spcBef>
                <a:spcPts val="1200"/>
              </a:spcBef>
              <a:spcAft>
                <a:spcPts val="600"/>
              </a:spcAft>
            </a:pPr>
            <a:r>
              <a:rPr lang="tr-TR" sz="2800" dirty="0" smtClean="0"/>
              <a:t>Yapı geçerliği bir testin veya ölçme işleminin teorik bir yapıyı (ölçülecek özelliği) ölçüp ölçmediğinin belirlenmesidir.</a:t>
            </a:r>
          </a:p>
          <a:p>
            <a:pPr>
              <a:lnSpc>
                <a:spcPct val="100000"/>
              </a:lnSpc>
              <a:spcBef>
                <a:spcPts val="1200"/>
              </a:spcBef>
              <a:spcAft>
                <a:spcPts val="600"/>
              </a:spcAft>
            </a:pPr>
            <a:r>
              <a:rPr lang="tr-TR" sz="2800" dirty="0" smtClean="0"/>
              <a:t>Yapı geçerliği, ölçülen özelliğe </a:t>
            </a:r>
            <a:r>
              <a:rPr lang="tr-TR" sz="2800" b="1" dirty="0" smtClean="0"/>
              <a:t>yüksek derecede sahip olan </a:t>
            </a:r>
            <a:r>
              <a:rPr lang="tr-TR" sz="2800" dirty="0" smtClean="0"/>
              <a:t>bireylerle </a:t>
            </a:r>
            <a:r>
              <a:rPr lang="tr-TR" sz="2800" b="1" dirty="0" smtClean="0"/>
              <a:t>düşük derecede sahip olan </a:t>
            </a:r>
            <a:r>
              <a:rPr lang="tr-TR" sz="2800" dirty="0" smtClean="0"/>
              <a:t>bireylere uygulayıp, her iki grubun puan ortalaması arasındaki farka bakılarak anlaşılabilir. </a:t>
            </a:r>
          </a:p>
          <a:p>
            <a:pPr>
              <a:lnSpc>
                <a:spcPct val="100000"/>
              </a:lnSpc>
              <a:spcBef>
                <a:spcPts val="1200"/>
              </a:spcBef>
              <a:spcAft>
                <a:spcPts val="600"/>
              </a:spcAft>
            </a:pPr>
            <a:r>
              <a:rPr lang="tr-TR" sz="2800" dirty="0" smtClean="0"/>
              <a:t>Testteki maddelerinin ölçülmek istenen yapıyı ve özelliği ölçüp ölçemediği konusunda </a:t>
            </a:r>
            <a:r>
              <a:rPr lang="tr-TR" sz="2800" b="1" dirty="0" smtClean="0"/>
              <a:t>uzman görüşleri </a:t>
            </a:r>
            <a:r>
              <a:rPr lang="tr-TR" sz="2800" dirty="0" smtClean="0"/>
              <a:t>alınabilir.</a:t>
            </a:r>
            <a:endParaRPr lang="tr-TR" sz="2800" dirty="0"/>
          </a:p>
          <a:p>
            <a:endParaRPr lang="tr-TR" sz="2800" dirty="0"/>
          </a:p>
          <a:p>
            <a:pPr marL="0" indent="0">
              <a:buNone/>
            </a:pPr>
            <a:endParaRPr lang="tr-TR" sz="2800" dirty="0"/>
          </a:p>
        </p:txBody>
      </p:sp>
    </p:spTree>
    <p:extLst>
      <p:ext uri="{BB962C8B-B14F-4D97-AF65-F5344CB8AC3E}">
        <p14:creationId xmlns:p14="http://schemas.microsoft.com/office/powerpoint/2010/main" val="2125818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332656"/>
            <a:ext cx="7886700" cy="1325563"/>
          </a:xfrm>
        </p:spPr>
        <p:txBody>
          <a:bodyPr>
            <a:normAutofit/>
          </a:bodyPr>
          <a:lstStyle/>
          <a:p>
            <a:r>
              <a:rPr lang="tr-TR" sz="3600" b="1" dirty="0" smtClean="0">
                <a:latin typeface="Arial" pitchFamily="34" charset="0"/>
                <a:cs typeface="Arial" pitchFamily="34" charset="0"/>
              </a:rPr>
              <a:t>3. Yapı Geçerliği</a:t>
            </a:r>
            <a:endParaRPr lang="tr-TR" sz="3600" b="1" dirty="0">
              <a:latin typeface="Arial" pitchFamily="34" charset="0"/>
              <a:cs typeface="Arial" pitchFamily="34" charset="0"/>
            </a:endParaRPr>
          </a:p>
        </p:txBody>
      </p:sp>
      <p:sp>
        <p:nvSpPr>
          <p:cNvPr id="5" name="İçerik Yer Tutucusu 4"/>
          <p:cNvSpPr>
            <a:spLocks noGrp="1"/>
          </p:cNvSpPr>
          <p:nvPr>
            <p:ph idx="1"/>
          </p:nvPr>
        </p:nvSpPr>
        <p:spPr>
          <a:xfrm>
            <a:off x="628650" y="1412776"/>
            <a:ext cx="7886700" cy="5184575"/>
          </a:xfrm>
        </p:spPr>
        <p:txBody>
          <a:bodyPr>
            <a:normAutofit/>
          </a:bodyPr>
          <a:lstStyle/>
          <a:p>
            <a:endParaRPr lang="tr-TR" sz="2800" dirty="0" smtClean="0"/>
          </a:p>
          <a:p>
            <a:r>
              <a:rPr lang="tr-TR" sz="2800" dirty="0" smtClean="0"/>
              <a:t>Bir test sorusunun veya bir envanterdeki maddenin geçerliği hakkında yargıda bulunmanın bir yolu da bireylerin bu </a:t>
            </a:r>
            <a:r>
              <a:rPr lang="tr-TR" sz="2800" b="1" dirty="0" smtClean="0"/>
              <a:t>maddeden aldıkları puanlar ile testin tümünden aldıkları toplam puan arasında korelasyon (</a:t>
            </a:r>
            <a:r>
              <a:rPr lang="tr-TR" sz="2800" dirty="0" smtClean="0"/>
              <a:t>ilişki) katsayısına bakılarak anlaşılabilir.</a:t>
            </a:r>
          </a:p>
          <a:p>
            <a:endParaRPr lang="tr-TR" sz="2800" dirty="0" smtClean="0"/>
          </a:p>
          <a:p>
            <a:r>
              <a:rPr lang="tr-TR" sz="2800" dirty="0" smtClean="0"/>
              <a:t>Ölçeğin geçerliğini anlamanın bir diğer yolu da uygulanan sonucu elde edilen veriler üzerinde </a:t>
            </a:r>
            <a:r>
              <a:rPr lang="tr-TR" sz="2800" b="1" dirty="0" smtClean="0"/>
              <a:t>faktör analizi </a:t>
            </a:r>
            <a:r>
              <a:rPr lang="tr-TR" sz="2800" dirty="0" smtClean="0"/>
              <a:t>yapılmasıdır.</a:t>
            </a:r>
          </a:p>
          <a:p>
            <a:endParaRPr lang="tr-TR" sz="2800" dirty="0"/>
          </a:p>
        </p:txBody>
      </p:sp>
    </p:spTree>
    <p:extLst>
      <p:ext uri="{BB962C8B-B14F-4D97-AF65-F5344CB8AC3E}">
        <p14:creationId xmlns:p14="http://schemas.microsoft.com/office/powerpoint/2010/main" val="2192969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478" y="-1"/>
            <a:ext cx="9023522" cy="69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436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5724" y="1086531"/>
            <a:ext cx="6082580" cy="1325563"/>
          </a:xfrm>
        </p:spPr>
        <p:txBody>
          <a:bodyPr>
            <a:normAutofit/>
          </a:bodyPr>
          <a:lstStyle/>
          <a:p>
            <a:r>
              <a:rPr lang="tr-TR" sz="3600" b="1" dirty="0" smtClean="0">
                <a:latin typeface="Arial" pitchFamily="34" charset="0"/>
                <a:cs typeface="Arial" pitchFamily="34" charset="0"/>
              </a:rPr>
              <a:t>4.  Görünüş Geçerliliği </a:t>
            </a:r>
            <a:endParaRPr lang="tr-TR" sz="3600" b="1" dirty="0">
              <a:latin typeface="Arial" pitchFamily="34" charset="0"/>
              <a:cs typeface="Arial" pitchFamily="34" charset="0"/>
            </a:endParaRPr>
          </a:p>
        </p:txBody>
      </p:sp>
      <p:sp>
        <p:nvSpPr>
          <p:cNvPr id="3" name="İçerik Yer Tutucusu 2"/>
          <p:cNvSpPr>
            <a:spLocks noGrp="1"/>
          </p:cNvSpPr>
          <p:nvPr>
            <p:ph idx="1"/>
          </p:nvPr>
        </p:nvSpPr>
        <p:spPr>
          <a:xfrm>
            <a:off x="440085" y="2412094"/>
            <a:ext cx="8263830" cy="1088914"/>
          </a:xfrm>
        </p:spPr>
        <p:txBody>
          <a:bodyPr>
            <a:normAutofit/>
          </a:bodyPr>
          <a:lstStyle/>
          <a:p>
            <a:r>
              <a:rPr lang="tr-TR" sz="3200" dirty="0" smtClean="0"/>
              <a:t>Bir ölçme aracının, ölçmek istediği değişkeni ne derecede ölçülebilir göründüğüdür.</a:t>
            </a:r>
          </a:p>
          <a:p>
            <a:endParaRPr lang="tr-TR" sz="3200" dirty="0"/>
          </a:p>
        </p:txBody>
      </p:sp>
    </p:spTree>
    <p:extLst>
      <p:ext uri="{BB962C8B-B14F-4D97-AF65-F5344CB8AC3E}">
        <p14:creationId xmlns:p14="http://schemas.microsoft.com/office/powerpoint/2010/main" val="319880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05385089"/>
              </p:ext>
            </p:extLst>
          </p:nvPr>
        </p:nvGraphicFramePr>
        <p:xfrm>
          <a:off x="179512" y="220717"/>
          <a:ext cx="8820472" cy="6376635"/>
        </p:xfrm>
        <a:graphic>
          <a:graphicData uri="http://schemas.openxmlformats.org/drawingml/2006/table">
            <a:tbl>
              <a:tblPr firstRow="1" firstCol="1" bandRow="1">
                <a:tableStyleId>{5940675A-B579-460E-94D1-54222C63F5DA}</a:tableStyleId>
              </a:tblPr>
              <a:tblGrid>
                <a:gridCol w="4410236">
                  <a:extLst>
                    <a:ext uri="{9D8B030D-6E8A-4147-A177-3AD203B41FA5}">
                      <a16:colId xmlns:a16="http://schemas.microsoft.com/office/drawing/2014/main" xmlns="" val="2367286981"/>
                    </a:ext>
                  </a:extLst>
                </a:gridCol>
                <a:gridCol w="4410236">
                  <a:extLst>
                    <a:ext uri="{9D8B030D-6E8A-4147-A177-3AD203B41FA5}">
                      <a16:colId xmlns:a16="http://schemas.microsoft.com/office/drawing/2014/main" xmlns="" val="3174738189"/>
                    </a:ext>
                  </a:extLst>
                </a:gridCol>
              </a:tblGrid>
              <a:tr h="722720">
                <a:tc>
                  <a:txBody>
                    <a:bodyPr/>
                    <a:lstStyle/>
                    <a:p>
                      <a:pPr algn="ctr">
                        <a:lnSpc>
                          <a:spcPct val="107000"/>
                        </a:lnSpc>
                        <a:spcAft>
                          <a:spcPts val="0"/>
                        </a:spcAft>
                      </a:pPr>
                      <a:r>
                        <a:rPr lang="tr-TR" sz="1600" b="1" dirty="0">
                          <a:effectLst/>
                        </a:rPr>
                        <a:t>GEÇERLİLİK BULMA YÖNTEMİ</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pattFill prst="pct5">
                      <a:fgClr>
                        <a:schemeClr val="accent1"/>
                      </a:fgClr>
                      <a:bgClr>
                        <a:schemeClr val="bg1"/>
                      </a:bgClr>
                    </a:pattFill>
                  </a:tcPr>
                </a:tc>
                <a:tc>
                  <a:txBody>
                    <a:bodyPr/>
                    <a:lstStyle/>
                    <a:p>
                      <a:pPr algn="ctr">
                        <a:lnSpc>
                          <a:spcPct val="107000"/>
                        </a:lnSpc>
                        <a:spcAft>
                          <a:spcPts val="0"/>
                        </a:spcAft>
                      </a:pPr>
                      <a:r>
                        <a:rPr lang="tr-TR" sz="1600" b="1" dirty="0">
                          <a:effectLst/>
                        </a:rPr>
                        <a:t>KRİTERİ</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blipFill>
                      <a:blip r:embed="rId2"/>
                      <a:tile tx="0" ty="0" sx="100000" sy="100000" flip="none" algn="tl"/>
                    </a:blipFill>
                  </a:tcPr>
                </a:tc>
                <a:extLst>
                  <a:ext uri="{0D108BD9-81ED-4DB2-BD59-A6C34878D82A}">
                    <a16:rowId xmlns:a16="http://schemas.microsoft.com/office/drawing/2014/main" xmlns="" val="3262557171"/>
                  </a:ext>
                </a:extLst>
              </a:tr>
              <a:tr h="1325226">
                <a:tc>
                  <a:txBody>
                    <a:bodyPr/>
                    <a:lstStyle/>
                    <a:p>
                      <a:pPr algn="ctr">
                        <a:lnSpc>
                          <a:spcPct val="107000"/>
                        </a:lnSpc>
                        <a:spcAft>
                          <a:spcPts val="0"/>
                        </a:spcAft>
                      </a:pPr>
                      <a:r>
                        <a:rPr lang="tr-TR" sz="1600" b="1" dirty="0">
                          <a:effectLst/>
                        </a:rPr>
                        <a:t>Kapsam Geçerliği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pattFill prst="pct5">
                      <a:fgClr>
                        <a:schemeClr val="accent1"/>
                      </a:fgClr>
                      <a:bgClr>
                        <a:schemeClr val="bg1"/>
                      </a:bgClr>
                    </a:pattFill>
                  </a:tcPr>
                </a:tc>
                <a:tc>
                  <a:txBody>
                    <a:bodyPr/>
                    <a:lstStyle/>
                    <a:p>
                      <a:pPr algn="l">
                        <a:lnSpc>
                          <a:spcPct val="107000"/>
                        </a:lnSpc>
                        <a:spcAft>
                          <a:spcPts val="0"/>
                        </a:spcAft>
                      </a:pPr>
                      <a:r>
                        <a:rPr lang="tr-TR" sz="1800" dirty="0">
                          <a:effectLst/>
                        </a:rPr>
                        <a:t>Ölçme aracının, ölçülecek niteliğin konu ve davranış boyutunu yeterince temsil etmesi ve soruların uygunluğu.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blipFill>
                      <a:blip r:embed="rId2"/>
                      <a:tile tx="0" ty="0" sx="100000" sy="100000" flip="none" algn="tl"/>
                    </a:blipFill>
                  </a:tcPr>
                </a:tc>
                <a:extLst>
                  <a:ext uri="{0D108BD9-81ED-4DB2-BD59-A6C34878D82A}">
                    <a16:rowId xmlns:a16="http://schemas.microsoft.com/office/drawing/2014/main" xmlns="" val="4261051529"/>
                  </a:ext>
                </a:extLst>
              </a:tr>
              <a:tr h="2374946">
                <a:tc>
                  <a:txBody>
                    <a:bodyPr/>
                    <a:lstStyle/>
                    <a:p>
                      <a:pPr algn="ctr">
                        <a:lnSpc>
                          <a:spcPct val="107000"/>
                        </a:lnSpc>
                        <a:spcAft>
                          <a:spcPts val="0"/>
                        </a:spcAft>
                      </a:pPr>
                      <a:r>
                        <a:rPr lang="tr-TR" sz="1600" b="1" dirty="0">
                          <a:effectLst/>
                        </a:rPr>
                        <a:t>Ölçüt Geçerliği</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spcAft>
                          <a:spcPts val="0"/>
                        </a:spcAft>
                      </a:pPr>
                      <a:r>
                        <a:rPr lang="tr-TR" sz="1800" dirty="0">
                          <a:effectLst/>
                        </a:rPr>
                        <a:t>Geçerliği çalışılan ve ölçüt testten elde edilen puanlar arasındaki </a:t>
                      </a:r>
                      <a:r>
                        <a:rPr lang="tr-TR" sz="1800" dirty="0" smtClean="0">
                          <a:effectLst/>
                        </a:rPr>
                        <a:t>benzerlik (korelasyon). </a:t>
                      </a:r>
                      <a:endParaRPr lang="tr-TR" sz="1800" dirty="0">
                        <a:effectLst/>
                      </a:endParaRPr>
                    </a:p>
                    <a:p>
                      <a:pPr algn="l">
                        <a:lnSpc>
                          <a:spcPct val="107000"/>
                        </a:lnSpc>
                        <a:spcAft>
                          <a:spcPts val="0"/>
                        </a:spcAft>
                      </a:pPr>
                      <a:r>
                        <a:rPr lang="tr-TR" sz="1800" b="1" dirty="0">
                          <a:effectLst/>
                        </a:rPr>
                        <a:t>Uygunluk Geçerliği</a:t>
                      </a:r>
                      <a:r>
                        <a:rPr lang="tr-TR" sz="1800" dirty="0">
                          <a:effectLst/>
                        </a:rPr>
                        <a:t>: Her iki test puanları aynı anda elde ediliyor.</a:t>
                      </a:r>
                    </a:p>
                    <a:p>
                      <a:pPr algn="l">
                        <a:lnSpc>
                          <a:spcPct val="107000"/>
                        </a:lnSpc>
                        <a:spcAft>
                          <a:spcPts val="0"/>
                        </a:spcAft>
                      </a:pPr>
                      <a:r>
                        <a:rPr lang="tr-TR" sz="1800" b="1" dirty="0">
                          <a:effectLst/>
                        </a:rPr>
                        <a:t>Yordama Geçerliği</a:t>
                      </a:r>
                      <a:r>
                        <a:rPr lang="tr-TR" sz="1800" dirty="0">
                          <a:effectLst/>
                        </a:rPr>
                        <a:t>: Ölçüt test puanları ileriki bir tarihte elde ediliyor ve </a:t>
                      </a:r>
                      <a:r>
                        <a:rPr lang="tr-TR" sz="1800" dirty="0" smtClean="0">
                          <a:effectLst/>
                        </a:rPr>
                        <a:t>yordamada bulunuluyor.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blipFill>
                      <a:blip r:embed="rId2"/>
                      <a:tile tx="0" ty="0" sx="100000" sy="100000" flip="none" algn="tl"/>
                    </a:blipFill>
                  </a:tcPr>
                </a:tc>
                <a:extLst>
                  <a:ext uri="{0D108BD9-81ED-4DB2-BD59-A6C34878D82A}">
                    <a16:rowId xmlns:a16="http://schemas.microsoft.com/office/drawing/2014/main" xmlns="" val="1143649028"/>
                  </a:ext>
                </a:extLst>
              </a:tr>
              <a:tr h="1132375">
                <a:tc>
                  <a:txBody>
                    <a:bodyPr/>
                    <a:lstStyle/>
                    <a:p>
                      <a:pPr algn="ctr">
                        <a:lnSpc>
                          <a:spcPct val="107000"/>
                        </a:lnSpc>
                        <a:spcAft>
                          <a:spcPts val="0"/>
                        </a:spcAft>
                      </a:pPr>
                      <a:r>
                        <a:rPr lang="tr-TR" sz="1600" b="1" dirty="0">
                          <a:effectLst/>
                        </a:rPr>
                        <a:t>Yapı Geçerliği</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spcAft>
                          <a:spcPts val="0"/>
                        </a:spcAft>
                      </a:pPr>
                      <a:r>
                        <a:rPr lang="tr-TR" sz="1800" dirty="0">
                          <a:effectLst/>
                        </a:rPr>
                        <a:t>Ölçülen değişkenle ilgili olarak mevcut olan teorik yapıyı doğrular ölçümler elde etmek.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blipFill>
                      <a:blip r:embed="rId2"/>
                      <a:tile tx="0" ty="0" sx="100000" sy="100000" flip="none" algn="tl"/>
                    </a:blipFill>
                  </a:tcPr>
                </a:tc>
                <a:extLst>
                  <a:ext uri="{0D108BD9-81ED-4DB2-BD59-A6C34878D82A}">
                    <a16:rowId xmlns:a16="http://schemas.microsoft.com/office/drawing/2014/main" xmlns="" val="858580644"/>
                  </a:ext>
                </a:extLst>
              </a:tr>
              <a:tr h="821368">
                <a:tc>
                  <a:txBody>
                    <a:bodyPr/>
                    <a:lstStyle/>
                    <a:p>
                      <a:pPr algn="ctr">
                        <a:lnSpc>
                          <a:spcPct val="107000"/>
                        </a:lnSpc>
                        <a:spcAft>
                          <a:spcPts val="0"/>
                        </a:spcAft>
                      </a:pPr>
                      <a:r>
                        <a:rPr lang="tr-TR" sz="1600" b="1" dirty="0">
                          <a:effectLst/>
                        </a:rPr>
                        <a:t>Görünüş Geçerliği</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spcAft>
                          <a:spcPts val="0"/>
                        </a:spcAft>
                      </a:pPr>
                      <a:r>
                        <a:rPr lang="tr-TR" sz="1800" dirty="0">
                          <a:effectLst/>
                        </a:rPr>
                        <a:t>Aracın görünüşte ne derece yeterli olduğunu yönelik yargı.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blipFill>
                      <a:blip r:embed="rId2"/>
                      <a:tile tx="0" ty="0" sx="100000" sy="100000" flip="none" algn="tl"/>
                    </a:blipFill>
                  </a:tcPr>
                </a:tc>
                <a:extLst>
                  <a:ext uri="{0D108BD9-81ED-4DB2-BD59-A6C34878D82A}">
                    <a16:rowId xmlns:a16="http://schemas.microsoft.com/office/drawing/2014/main" xmlns="" val="1799079847"/>
                  </a:ext>
                </a:extLst>
              </a:tr>
            </a:tbl>
          </a:graphicData>
        </a:graphic>
      </p:graphicFrame>
    </p:spTree>
    <p:extLst>
      <p:ext uri="{BB962C8B-B14F-4D97-AF65-F5344CB8AC3E}">
        <p14:creationId xmlns:p14="http://schemas.microsoft.com/office/powerpoint/2010/main" val="2773211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188640"/>
            <a:ext cx="8534772" cy="1325563"/>
          </a:xfrm>
        </p:spPr>
        <p:txBody>
          <a:bodyPr>
            <a:normAutofit/>
          </a:bodyPr>
          <a:lstStyle/>
          <a:p>
            <a:r>
              <a:rPr lang="tr-TR" sz="3600" b="1" dirty="0" smtClean="0">
                <a:latin typeface="Arial" pitchFamily="34" charset="0"/>
                <a:cs typeface="Arial" pitchFamily="34" charset="0"/>
              </a:rPr>
              <a:t>Geçerliği Etkileyen Faktörler</a:t>
            </a:r>
            <a:endParaRPr lang="tr-TR" sz="3600" b="1" dirty="0">
              <a:latin typeface="Arial" pitchFamily="34" charset="0"/>
              <a:cs typeface="Arial" pitchFamily="34" charset="0"/>
            </a:endParaRPr>
          </a:p>
        </p:txBody>
      </p:sp>
      <p:sp>
        <p:nvSpPr>
          <p:cNvPr id="3" name="İçerik Yer Tutucusu 2"/>
          <p:cNvSpPr>
            <a:spLocks noGrp="1"/>
          </p:cNvSpPr>
          <p:nvPr>
            <p:ph idx="1"/>
          </p:nvPr>
        </p:nvSpPr>
        <p:spPr>
          <a:xfrm>
            <a:off x="395536" y="1514203"/>
            <a:ext cx="8390756" cy="4579093"/>
          </a:xfrm>
        </p:spPr>
        <p:txBody>
          <a:bodyPr>
            <a:normAutofit lnSpcReduction="10000"/>
          </a:bodyPr>
          <a:lstStyle/>
          <a:p>
            <a:r>
              <a:rPr lang="tr-TR" sz="2400" b="1" dirty="0" smtClean="0"/>
              <a:t>1. Amaca Uygunluk</a:t>
            </a:r>
          </a:p>
          <a:p>
            <a:r>
              <a:rPr lang="tr-TR" sz="2400" dirty="0" smtClean="0"/>
              <a:t>Ölçümlerimize ait geçerliğin düşük olmasını etkileyen etkenlerden biri de, ölçme amacımıza uygun olmayan uygulamaların olmasıdır.</a:t>
            </a:r>
          </a:p>
          <a:p>
            <a:endParaRPr lang="tr-TR" sz="2400" dirty="0" smtClean="0"/>
          </a:p>
          <a:p>
            <a:r>
              <a:rPr lang="tr-TR" sz="2400" b="1" dirty="0" smtClean="0"/>
              <a:t>a. Ölçme Yöntemi</a:t>
            </a:r>
          </a:p>
          <a:p>
            <a:r>
              <a:rPr lang="tr-TR" sz="2400" dirty="0" smtClean="0"/>
              <a:t>Ölçme yönteminin ölçme amacına uygunluk düzeyi arttıkça elde edilecek ölçümlerin geçerlik düzeyleri de artar. </a:t>
            </a:r>
          </a:p>
          <a:p>
            <a:r>
              <a:rPr lang="tr-TR" sz="2400" dirty="0" smtClean="0"/>
              <a:t>Örneğin, öğrencilerin İngilizce kelimeleri doğru telaffuz edebilme becerilerini ölçmek için sözlü yoklama yazılı yoklamadan daha uygun bir sınav türüdür.</a:t>
            </a:r>
          </a:p>
          <a:p>
            <a:r>
              <a:rPr lang="tr-TR" sz="2400" dirty="0" smtClean="0"/>
              <a:t>Aynı şekilde, Kur’an dersinde öğrencilerin başarı düzeylerini belirlemede sözlü sınav yazılı sınava göre daha geçerlidir.</a:t>
            </a:r>
          </a:p>
          <a:p>
            <a:endParaRPr lang="tr-TR" dirty="0" smtClean="0"/>
          </a:p>
          <a:p>
            <a:pPr marL="0" indent="0">
              <a:buNone/>
            </a:pPr>
            <a:endParaRPr lang="tr-TR" dirty="0"/>
          </a:p>
        </p:txBody>
      </p:sp>
    </p:spTree>
    <p:extLst>
      <p:ext uri="{BB962C8B-B14F-4D97-AF65-F5344CB8AC3E}">
        <p14:creationId xmlns:p14="http://schemas.microsoft.com/office/powerpoint/2010/main" val="85647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44824"/>
            <a:ext cx="8136904" cy="6048672"/>
          </a:xfrm>
        </p:spPr>
        <p:txBody>
          <a:bodyPr>
            <a:normAutofit/>
          </a:bodyPr>
          <a:lstStyle/>
          <a:p>
            <a:r>
              <a:rPr lang="tr-TR" sz="2600" b="1" dirty="0"/>
              <a:t>b. Sınav Kapsamı ve </a:t>
            </a:r>
            <a:r>
              <a:rPr lang="tr-TR" sz="2600" b="1" dirty="0" smtClean="0"/>
              <a:t>Zorluğu</a:t>
            </a:r>
          </a:p>
          <a:p>
            <a:r>
              <a:rPr lang="tr-TR" sz="2600" dirty="0" smtClean="0"/>
              <a:t>Sınavda yoklanacak davranışları ölçmek için test maddeleri (soruları) yazmak ve yazılan maddeler </a:t>
            </a:r>
            <a:r>
              <a:rPr lang="tr-TR" sz="2600" dirty="0"/>
              <a:t>(soruları) arasından </a:t>
            </a:r>
            <a:r>
              <a:rPr lang="tr-TR" sz="2600" dirty="0" smtClean="0"/>
              <a:t>bazılarını seçmek söz konusudur. </a:t>
            </a:r>
          </a:p>
          <a:p>
            <a:r>
              <a:rPr lang="tr-TR" sz="2600" dirty="0" smtClean="0"/>
              <a:t>Soru seçiminin sınavın amacına uygun olma durumu da sınav puanlarının geçerliğini etkiler.</a:t>
            </a:r>
          </a:p>
          <a:p>
            <a:r>
              <a:rPr lang="tr-TR" sz="2600" dirty="0" smtClean="0"/>
              <a:t>Ayrıca, sınavın yapılış amacına göre de testteki soruların güçlüğü geçerliği etkiler. Az kişilerin seçileceği bir seçme sınavında soruların zor, </a:t>
            </a:r>
            <a:r>
              <a:rPr lang="tr-TR" sz="2600" dirty="0"/>
              <a:t>b</a:t>
            </a:r>
            <a:r>
              <a:rPr lang="tr-TR" sz="2600" dirty="0" smtClean="0"/>
              <a:t>aşarı testlerinde ise orta güçlükte olması gibi. </a:t>
            </a:r>
          </a:p>
          <a:p>
            <a:endParaRPr lang="tr-TR" dirty="0"/>
          </a:p>
        </p:txBody>
      </p:sp>
      <p:sp>
        <p:nvSpPr>
          <p:cNvPr id="4" name="Unvan 1"/>
          <p:cNvSpPr>
            <a:spLocks noGrp="1"/>
          </p:cNvSpPr>
          <p:nvPr>
            <p:ph type="title"/>
          </p:nvPr>
        </p:nvSpPr>
        <p:spPr>
          <a:xfrm>
            <a:off x="395536" y="620688"/>
            <a:ext cx="8534772" cy="504056"/>
          </a:xfrm>
        </p:spPr>
        <p:txBody>
          <a:bodyPr>
            <a:noAutofit/>
          </a:bodyPr>
          <a:lstStyle/>
          <a:p>
            <a:r>
              <a:rPr lang="tr-TR" sz="3600" b="1" dirty="0" smtClean="0">
                <a:latin typeface="Arial" pitchFamily="34" charset="0"/>
                <a:cs typeface="Arial" pitchFamily="34" charset="0"/>
              </a:rPr>
              <a:t>Geçerliği Etkileyen Faktörler</a:t>
            </a:r>
            <a:endParaRPr lang="tr-TR" sz="3600" b="1" dirty="0">
              <a:latin typeface="Arial" pitchFamily="34" charset="0"/>
              <a:cs typeface="Arial" pitchFamily="34" charset="0"/>
            </a:endParaRPr>
          </a:p>
        </p:txBody>
      </p:sp>
    </p:spTree>
    <p:extLst>
      <p:ext uri="{BB962C8B-B14F-4D97-AF65-F5344CB8AC3E}">
        <p14:creationId xmlns:p14="http://schemas.microsoft.com/office/powerpoint/2010/main" val="274405352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5720" y="285728"/>
            <a:ext cx="8501122" cy="6357982"/>
          </a:xfrm>
        </p:spPr>
        <p:txBody>
          <a:bodyPr>
            <a:normAutofit/>
          </a:bodyPr>
          <a:lstStyle/>
          <a:p>
            <a:pPr algn="l"/>
            <a:r>
              <a:rPr lang="tr-TR" sz="2800" b="1" dirty="0" smtClean="0"/>
              <a:t>Güvenirlik</a:t>
            </a:r>
            <a:r>
              <a:rPr lang="tr-TR" sz="2800" dirty="0" smtClean="0"/>
              <a:t>: Testin ölçme sonuçlarına (puanlara) hata karıştırmamasıdır.</a:t>
            </a:r>
            <a:br>
              <a:rPr lang="tr-TR" sz="2800" dirty="0" smtClean="0"/>
            </a:br>
            <a:r>
              <a:rPr lang="tr-TR" sz="2800" dirty="0" smtClean="0"/>
              <a:t/>
            </a:r>
            <a:br>
              <a:rPr lang="tr-TR" sz="2800" dirty="0" smtClean="0"/>
            </a:br>
            <a:r>
              <a:rPr lang="tr-TR" sz="2800" b="1" dirty="0" smtClean="0"/>
              <a:t>Geçerlik</a:t>
            </a:r>
            <a:r>
              <a:rPr lang="tr-TR" sz="2800" dirty="0" smtClean="0"/>
              <a:t>: Bir ölçme aracının amaca hizmet etmesidir. Ölçtüğü şeyi doğru olarak ölçebilmesidir.</a:t>
            </a:r>
            <a:br>
              <a:rPr lang="tr-TR" sz="2800" dirty="0" smtClean="0"/>
            </a:br>
            <a:r>
              <a:rPr lang="tr-TR" sz="2800" dirty="0" smtClean="0"/>
              <a:t/>
            </a:r>
            <a:br>
              <a:rPr lang="tr-TR" sz="2800" dirty="0" smtClean="0"/>
            </a:br>
            <a:r>
              <a:rPr lang="tr-TR" sz="2800" b="1" dirty="0" smtClean="0"/>
              <a:t>Kullanışlılık</a:t>
            </a:r>
            <a:r>
              <a:rPr lang="tr-TR" sz="2800" dirty="0" smtClean="0"/>
              <a:t>: Testin hazırlanmasının, uygulanmasının ve puanlanmasının kolay ve ekonomik olmasıdır.</a:t>
            </a:r>
            <a:endParaRPr lang="tr-TR" sz="2800" dirty="0"/>
          </a:p>
        </p:txBody>
      </p:sp>
      <p:sp>
        <p:nvSpPr>
          <p:cNvPr id="3" name="Dikdörtgen 2"/>
          <p:cNvSpPr/>
          <p:nvPr/>
        </p:nvSpPr>
        <p:spPr>
          <a:xfrm>
            <a:off x="467544" y="836712"/>
            <a:ext cx="3888432" cy="584775"/>
          </a:xfrm>
          <a:prstGeom prst="rect">
            <a:avLst/>
          </a:prstGeom>
        </p:spPr>
        <p:txBody>
          <a:bodyPr wrap="square">
            <a:spAutoFit/>
          </a:bodyPr>
          <a:lstStyle/>
          <a:p>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Testlerin </a:t>
            </a: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Özellikleri</a:t>
            </a:r>
            <a:endParaRPr lang="tr-TR" sz="3200" dirty="0"/>
          </a:p>
        </p:txBody>
      </p:sp>
    </p:spTree>
    <p:extLst>
      <p:ext uri="{BB962C8B-B14F-4D97-AF65-F5344CB8AC3E}">
        <p14:creationId xmlns:p14="http://schemas.microsoft.com/office/powerpoint/2010/main" val="709274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484784"/>
            <a:ext cx="7992888" cy="4680520"/>
          </a:xfrm>
        </p:spPr>
        <p:txBody>
          <a:bodyPr>
            <a:normAutofit lnSpcReduction="10000"/>
          </a:bodyPr>
          <a:lstStyle/>
          <a:p>
            <a:r>
              <a:rPr lang="tr-TR" sz="2600" b="1" dirty="0" smtClean="0"/>
              <a:t>2.  İstenmedik Değişkenlerin Ölçümlere Karışması ve Test Yanlılığı</a:t>
            </a:r>
          </a:p>
          <a:p>
            <a:r>
              <a:rPr lang="tr-TR" sz="2600" dirty="0" smtClean="0"/>
              <a:t>Ölçme aracının  ölçmeyi amaçladığı değişkenin dışındaki başka değişkenlerin puanları etkilemesi de geçerliği düşürür.</a:t>
            </a:r>
          </a:p>
          <a:p>
            <a:endParaRPr lang="tr-TR" sz="2600" b="1" dirty="0" smtClean="0"/>
          </a:p>
          <a:p>
            <a:r>
              <a:rPr lang="tr-TR" sz="2600" b="1" dirty="0" smtClean="0"/>
              <a:t>3.  Normlar</a:t>
            </a:r>
          </a:p>
          <a:p>
            <a:r>
              <a:rPr lang="tr-TR" sz="2600" dirty="0" smtClean="0"/>
              <a:t>Öğrenci başarısını belirlemede kullanılan normların guruba uygunluk düzeyi düştükçe normların geçerliği de düşer. </a:t>
            </a:r>
          </a:p>
          <a:p>
            <a:r>
              <a:rPr lang="tr-TR" sz="2600" dirty="0" smtClean="0"/>
              <a:t>Ölçümlerden faydalanılarak öğrenci başarısını değerlendirmede amaca uygun normlardan faydalanılır.</a:t>
            </a:r>
            <a:endParaRPr lang="tr-TR" sz="2600" dirty="0"/>
          </a:p>
          <a:p>
            <a:endParaRPr lang="tr-TR" dirty="0"/>
          </a:p>
        </p:txBody>
      </p:sp>
      <p:sp>
        <p:nvSpPr>
          <p:cNvPr id="4" name="Unvan 1"/>
          <p:cNvSpPr>
            <a:spLocks noGrp="1"/>
          </p:cNvSpPr>
          <p:nvPr>
            <p:ph type="title"/>
          </p:nvPr>
        </p:nvSpPr>
        <p:spPr>
          <a:xfrm>
            <a:off x="251520" y="620688"/>
            <a:ext cx="8534772" cy="504056"/>
          </a:xfrm>
        </p:spPr>
        <p:txBody>
          <a:bodyPr>
            <a:noAutofit/>
          </a:bodyPr>
          <a:lstStyle/>
          <a:p>
            <a:r>
              <a:rPr lang="tr-TR" sz="3600" b="1" dirty="0" smtClean="0">
                <a:latin typeface="Arial" pitchFamily="34" charset="0"/>
                <a:cs typeface="Arial" pitchFamily="34" charset="0"/>
              </a:rPr>
              <a:t>Geçerliği Etkileyen Faktörler</a:t>
            </a:r>
            <a:endParaRPr lang="tr-TR" sz="3600" b="1" dirty="0">
              <a:latin typeface="Arial" pitchFamily="34" charset="0"/>
              <a:cs typeface="Arial" pitchFamily="34" charset="0"/>
            </a:endParaRPr>
          </a:p>
        </p:txBody>
      </p:sp>
    </p:spTree>
    <p:extLst>
      <p:ext uri="{BB962C8B-B14F-4D97-AF65-F5344CB8AC3E}">
        <p14:creationId xmlns:p14="http://schemas.microsoft.com/office/powerpoint/2010/main" val="733375339"/>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8"/>
            <a:ext cx="7886700" cy="5056321"/>
          </a:xfrm>
        </p:spPr>
        <p:txBody>
          <a:bodyPr/>
          <a:lstStyle/>
          <a:p>
            <a:r>
              <a:rPr lang="tr-TR" sz="2400" b="1" dirty="0" smtClean="0"/>
              <a:t>     </a:t>
            </a:r>
            <a:r>
              <a:rPr lang="tr-TR" sz="3600" b="1" dirty="0" smtClean="0">
                <a:latin typeface="Arial" pitchFamily="34" charset="0"/>
                <a:cs typeface="Arial" pitchFamily="34" charset="0"/>
              </a:rPr>
              <a:t>4. Güvenirlik  </a:t>
            </a:r>
            <a:endParaRPr lang="tr-TR" sz="3600" b="1" dirty="0">
              <a:latin typeface="Arial" pitchFamily="34" charset="0"/>
              <a:cs typeface="Arial" pitchFamily="34" charset="0"/>
            </a:endParaRPr>
          </a:p>
          <a:p>
            <a:r>
              <a:rPr lang="tr-TR" sz="2400" dirty="0" smtClean="0"/>
              <a:t>Güvenirlik geçerliği sağlamada tek başına yeterli bir etken olmasa da geçerlik için önemli bir ön koşuldur. Güvenirliği düşüren her şey geçerliği de düşürür, anacak güvenirliği arttıran her şeyin geçerliği arttırmak gibi bir garantisi yoktur.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57" y="2348880"/>
            <a:ext cx="8424936" cy="4221088"/>
          </a:xfrm>
          <a:prstGeom prst="rect">
            <a:avLst/>
          </a:prstGeom>
        </p:spPr>
      </p:pic>
    </p:spTree>
    <p:extLst>
      <p:ext uri="{BB962C8B-B14F-4D97-AF65-F5344CB8AC3E}">
        <p14:creationId xmlns:p14="http://schemas.microsoft.com/office/powerpoint/2010/main" val="3065857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352928" cy="526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050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Geçerlik ve Güvenirlik Arasındaki İlişki</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848873"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87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08" y="332656"/>
            <a:ext cx="821231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485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41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4044" y="404664"/>
            <a:ext cx="7886700" cy="994172"/>
          </a:xfrm>
        </p:spPr>
        <p:txBody>
          <a:bodyPr>
            <a:normAutofit/>
          </a:bodyPr>
          <a:lstStyle/>
          <a:p>
            <a:r>
              <a:rPr lang="tr-TR" sz="3600" b="1" dirty="0" smtClean="0">
                <a:latin typeface="Arial" pitchFamily="34" charset="0"/>
                <a:cs typeface="Arial" pitchFamily="34" charset="0"/>
              </a:rPr>
              <a:t>Test ve Sınavlarda Kullanışlılık</a:t>
            </a:r>
            <a:endParaRPr lang="tr-TR" sz="3600" b="1" dirty="0">
              <a:latin typeface="Arial" pitchFamily="34" charset="0"/>
              <a:cs typeface="Arial" pitchFamily="34" charset="0"/>
            </a:endParaRPr>
          </a:p>
        </p:txBody>
      </p:sp>
      <p:sp>
        <p:nvSpPr>
          <p:cNvPr id="3" name="İçerik Yer Tutucusu 2"/>
          <p:cNvSpPr>
            <a:spLocks noGrp="1"/>
          </p:cNvSpPr>
          <p:nvPr>
            <p:ph idx="1"/>
          </p:nvPr>
        </p:nvSpPr>
        <p:spPr>
          <a:xfrm>
            <a:off x="413761" y="1556792"/>
            <a:ext cx="7906983" cy="3692461"/>
          </a:xfrm>
        </p:spPr>
        <p:txBody>
          <a:bodyPr>
            <a:normAutofit lnSpcReduction="10000"/>
          </a:bodyPr>
          <a:lstStyle/>
          <a:p>
            <a:pPr>
              <a:lnSpc>
                <a:spcPct val="100000"/>
              </a:lnSpc>
              <a:spcBef>
                <a:spcPts val="1200"/>
              </a:spcBef>
              <a:spcAft>
                <a:spcPts val="600"/>
              </a:spcAft>
            </a:pPr>
            <a:r>
              <a:rPr lang="tr-TR" sz="2400" dirty="0" smtClean="0">
                <a:latin typeface="Arial" panose="020B0604020202020204" pitchFamily="34" charset="0"/>
              </a:rPr>
              <a:t> Bir ölçme aracının güvenilir ve geçerli ölçümler vermesiyle birlikte kullanışlı olması da istenir. </a:t>
            </a:r>
          </a:p>
          <a:p>
            <a:pPr>
              <a:lnSpc>
                <a:spcPct val="100000"/>
              </a:lnSpc>
              <a:spcBef>
                <a:spcPts val="1200"/>
              </a:spcBef>
              <a:spcAft>
                <a:spcPts val="600"/>
              </a:spcAft>
            </a:pPr>
            <a:r>
              <a:rPr lang="tr-TR" sz="2400" dirty="0" smtClean="0">
                <a:latin typeface="Arial" panose="020B0604020202020204" pitchFamily="34" charset="0"/>
              </a:rPr>
              <a:t>Bir ölçme aracının  kullanışlı olması ise hazırlanmasının çoğaltılmasının, uygulanmasının ya da verilerinin toplanmasının ve puanlanmasının  zaman, emek ve maliyet bakımından </a:t>
            </a:r>
            <a:r>
              <a:rPr lang="tr-TR" sz="2400" b="1" dirty="0" smtClean="0">
                <a:latin typeface="Arial" panose="020B0604020202020204" pitchFamily="34" charset="0"/>
              </a:rPr>
              <a:t>ekonomik olmasıdır</a:t>
            </a:r>
            <a:r>
              <a:rPr lang="tr-TR" sz="2400" dirty="0" smtClean="0">
                <a:latin typeface="Arial" panose="020B0604020202020204" pitchFamily="34" charset="0"/>
              </a:rPr>
              <a:t>.</a:t>
            </a:r>
          </a:p>
          <a:p>
            <a:pPr>
              <a:lnSpc>
                <a:spcPct val="100000"/>
              </a:lnSpc>
              <a:spcBef>
                <a:spcPts val="1200"/>
              </a:spcBef>
              <a:spcAft>
                <a:spcPts val="600"/>
              </a:spcAft>
            </a:pPr>
            <a:r>
              <a:rPr lang="tr-TR" sz="2400" dirty="0" smtClean="0">
                <a:latin typeface="Arial" panose="020B0604020202020204" pitchFamily="34" charset="0"/>
              </a:rPr>
              <a:t>Hazırlanması, uygulanması ve puanlanması açılarından sınavların ve testlerin zorluk çıkarmaması ve ekonomik olmasıdır.</a:t>
            </a:r>
            <a:endParaRPr lang="tr-TR" sz="2400" dirty="0"/>
          </a:p>
        </p:txBody>
      </p:sp>
    </p:spTree>
    <p:extLst>
      <p:ext uri="{BB962C8B-B14F-4D97-AF65-F5344CB8AC3E}">
        <p14:creationId xmlns:p14="http://schemas.microsoft.com/office/powerpoint/2010/main" val="19921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348880"/>
            <a:ext cx="749808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solidFill>
                  <a:srgbClr val="FF0000"/>
                </a:solidFill>
                <a:effectLst>
                  <a:outerShdw blurRad="50800" dist="39000" dir="5460000" algn="tl">
                    <a:srgbClr val="000000">
                      <a:alpha val="38000"/>
                    </a:srgbClr>
                  </a:outerShdw>
                </a:effectLst>
              </a:rPr>
              <a:t>TEŞEKKÜRLER</a:t>
            </a:r>
            <a:endParaRPr lang="tr-TR" sz="5400"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91277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64704"/>
            <a:ext cx="8229600" cy="5746650"/>
          </a:xfrm>
        </p:spPr>
        <p:txBody>
          <a:bodyPr>
            <a:normAutofit/>
          </a:bodyPr>
          <a:lstStyle/>
          <a:p>
            <a:pPr algn="l"/>
            <a:r>
              <a:rPr lang="tr-TR" sz="3600" b="1" dirty="0">
                <a:solidFill>
                  <a:prstClr val="black"/>
                </a:solidFill>
                <a:latin typeface="Arial" pitchFamily="34" charset="0"/>
                <a:cs typeface="Arial" pitchFamily="34" charset="0"/>
              </a:rPr>
              <a:t>-Geçerliği düşüren nedenler</a:t>
            </a:r>
            <a:r>
              <a:rPr lang="tr-TR" sz="3600" b="1" dirty="0" smtClean="0">
                <a:solidFill>
                  <a:prstClr val="black"/>
                </a:solidFill>
                <a:latin typeface="Arial" pitchFamily="34" charset="0"/>
                <a:cs typeface="Arial" pitchFamily="34" charset="0"/>
              </a:rPr>
              <a:t>:</a:t>
            </a:r>
            <a:br>
              <a:rPr lang="tr-TR" sz="3600" b="1" dirty="0" smtClean="0">
                <a:solidFill>
                  <a:prstClr val="black"/>
                </a:solidFill>
                <a:latin typeface="Arial" pitchFamily="34" charset="0"/>
                <a:cs typeface="Arial" pitchFamily="34" charset="0"/>
              </a:rPr>
            </a:br>
            <a:r>
              <a:rPr lang="tr-TR" sz="3600" dirty="0" smtClean="0"/>
              <a:t/>
            </a:r>
            <a:br>
              <a:rPr lang="tr-TR" sz="3600" dirty="0" smtClean="0"/>
            </a:br>
            <a:r>
              <a:rPr lang="tr-TR" sz="3100" b="1" dirty="0" smtClean="0"/>
              <a:t>1) </a:t>
            </a:r>
            <a:r>
              <a:rPr lang="tr-TR" sz="3100" dirty="0" smtClean="0"/>
              <a:t>Ölçme aracından elde edilen puanlara , aracın ölçmek istediği niteliklerin dışındaki niteliklerin karışması.</a:t>
            </a:r>
            <a:r>
              <a:rPr lang="tr-TR" sz="3100" dirty="0"/>
              <a:t/>
            </a:r>
            <a:br>
              <a:rPr lang="tr-TR" sz="3100" dirty="0"/>
            </a:br>
            <a:r>
              <a:rPr lang="tr-TR" sz="3100" dirty="0" smtClean="0"/>
              <a:t>Puanlara ölçülmesi amaçlanmayan başka değişkenlerin karışması puanların geçerliğini düşürür.</a:t>
            </a:r>
            <a:r>
              <a:rPr lang="tr-TR" sz="3600" dirty="0" smtClean="0"/>
              <a:t/>
            </a:r>
            <a:br>
              <a:rPr lang="tr-TR" sz="3600" dirty="0" smtClean="0"/>
            </a:br>
            <a:r>
              <a:rPr lang="tr-TR" sz="3600" dirty="0" smtClean="0"/>
              <a:t/>
            </a:r>
            <a:br>
              <a:rPr lang="tr-TR" sz="3600" dirty="0" smtClean="0"/>
            </a:br>
            <a:endParaRPr lang="tr-TR" sz="3600" dirty="0"/>
          </a:p>
        </p:txBody>
      </p:sp>
    </p:spTree>
    <p:extLst>
      <p:ext uri="{BB962C8B-B14F-4D97-AF65-F5344CB8AC3E}">
        <p14:creationId xmlns:p14="http://schemas.microsoft.com/office/powerpoint/2010/main" val="729791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5458618"/>
          </a:xfrm>
        </p:spPr>
        <p:txBody>
          <a:bodyPr>
            <a:normAutofit/>
          </a:bodyPr>
          <a:lstStyle/>
          <a:p>
            <a:r>
              <a:rPr lang="tr-TR" sz="3600" b="1" dirty="0">
                <a:solidFill>
                  <a:prstClr val="black"/>
                </a:solidFill>
                <a:latin typeface="Arial" pitchFamily="34" charset="0"/>
                <a:cs typeface="Arial" pitchFamily="34" charset="0"/>
              </a:rPr>
              <a:t>-Geçerliği düşüren nedenler</a:t>
            </a:r>
            <a:r>
              <a:rPr lang="tr-TR" sz="3600" b="1" dirty="0" smtClean="0">
                <a:solidFill>
                  <a:prstClr val="black"/>
                </a:solidFill>
                <a:latin typeface="Arial" pitchFamily="34" charset="0"/>
                <a:cs typeface="Arial" pitchFamily="34" charset="0"/>
              </a:rPr>
              <a:t>:</a:t>
            </a:r>
            <a:br>
              <a:rPr lang="tr-TR" sz="3600" b="1" dirty="0" smtClean="0">
                <a:solidFill>
                  <a:prstClr val="black"/>
                </a:solidFill>
                <a:latin typeface="Arial" pitchFamily="34" charset="0"/>
                <a:cs typeface="Arial" pitchFamily="34" charset="0"/>
              </a:rPr>
            </a:br>
            <a:r>
              <a:rPr lang="tr-TR" b="1" dirty="0" smtClean="0"/>
              <a:t/>
            </a:r>
            <a:br>
              <a:rPr lang="tr-TR" b="1" dirty="0" smtClean="0"/>
            </a:br>
            <a:r>
              <a:rPr lang="tr-TR" sz="2800" b="1" dirty="0" smtClean="0">
                <a:latin typeface="+mn-lt"/>
              </a:rPr>
              <a:t>2) </a:t>
            </a:r>
            <a:r>
              <a:rPr lang="tr-TR" sz="2800" dirty="0" smtClean="0">
                <a:latin typeface="+mn-lt"/>
              </a:rPr>
              <a:t>Ölçülecek bir değişkeni eksik bir şekilde ölçen bir ölçme aracı veya yöntemi de geçerliği düşürür.</a:t>
            </a:r>
            <a:br>
              <a:rPr lang="tr-TR" sz="2800" dirty="0" smtClean="0">
                <a:latin typeface="+mn-lt"/>
              </a:rPr>
            </a:br>
            <a:r>
              <a:rPr lang="tr-TR" sz="2800" dirty="0" smtClean="0">
                <a:latin typeface="+mn-lt"/>
              </a:rPr>
              <a:t>Örneğin, testin hedef davranışları (konu içeriğini) ölçmede yetersiz kalması.</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3</a:t>
            </a:r>
            <a:r>
              <a:rPr lang="tr-TR" sz="2800" dirty="0">
                <a:latin typeface="+mn-lt"/>
              </a:rPr>
              <a:t>) Ölçmelere hata </a:t>
            </a:r>
            <a:r>
              <a:rPr lang="tr-TR" sz="2800" dirty="0" smtClean="0">
                <a:latin typeface="+mn-lt"/>
              </a:rPr>
              <a:t>karışması. Puanlara </a:t>
            </a:r>
            <a:r>
              <a:rPr lang="tr-TR" sz="2800" dirty="0">
                <a:latin typeface="+mn-lt"/>
              </a:rPr>
              <a:t>karışan hatalar ölçmenin geçerliğini düşürür.</a:t>
            </a:r>
            <a:r>
              <a:rPr lang="tr-TR" dirty="0" smtClean="0"/>
              <a:t/>
            </a:r>
            <a:br>
              <a:rPr lang="tr-TR" dirty="0" smtClean="0"/>
            </a:br>
            <a:endParaRPr lang="tr-TR" sz="3200" dirty="0"/>
          </a:p>
        </p:txBody>
      </p:sp>
    </p:spTree>
    <p:extLst>
      <p:ext uri="{BB962C8B-B14F-4D97-AF65-F5344CB8AC3E}">
        <p14:creationId xmlns:p14="http://schemas.microsoft.com/office/powerpoint/2010/main" val="1813287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Geçerliği Sağlama Yöntemleri</a:t>
            </a:r>
            <a:endParaRPr lang="tr-TR" dirty="0"/>
          </a:p>
        </p:txBody>
      </p:sp>
      <p:pic>
        <p:nvPicPr>
          <p:cNvPr id="3" name="Resim 2"/>
          <p:cNvPicPr>
            <a:picLocks noChangeAspect="1"/>
          </p:cNvPicPr>
          <p:nvPr/>
        </p:nvPicPr>
        <p:blipFill>
          <a:blip r:embed="rId2"/>
          <a:stretch>
            <a:fillRect/>
          </a:stretch>
        </p:blipFill>
        <p:spPr>
          <a:xfrm>
            <a:off x="272881" y="1844824"/>
            <a:ext cx="8598237" cy="4556538"/>
          </a:xfrm>
          <a:prstGeom prst="rect">
            <a:avLst/>
          </a:prstGeom>
        </p:spPr>
      </p:pic>
    </p:spTree>
    <p:extLst>
      <p:ext uri="{BB962C8B-B14F-4D97-AF65-F5344CB8AC3E}">
        <p14:creationId xmlns:p14="http://schemas.microsoft.com/office/powerpoint/2010/main" val="249407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914400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8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136904" cy="544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78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746650"/>
          </a:xfrm>
        </p:spPr>
        <p:txBody>
          <a:bodyPr>
            <a:normAutofit/>
          </a:bodyPr>
          <a:lstStyle/>
          <a:p>
            <a:pPr algn="l"/>
            <a:r>
              <a:rPr lang="tr-TR" sz="3200" b="1" dirty="0" smtClean="0"/>
              <a:t>Testlerin Geçerliğini Sağlama Yöntemleri</a:t>
            </a:r>
            <a:r>
              <a:rPr lang="tr-TR" sz="3200" b="1" i="1" dirty="0" smtClean="0"/>
              <a:t>:</a:t>
            </a:r>
            <a:r>
              <a:rPr lang="tr-TR" sz="3200" dirty="0" smtClean="0"/>
              <a:t/>
            </a:r>
            <a:br>
              <a:rPr lang="tr-TR" sz="3200" dirty="0" smtClean="0"/>
            </a:br>
            <a:r>
              <a:rPr lang="tr-TR" sz="3200" dirty="0" smtClean="0"/>
              <a:t/>
            </a:r>
            <a:br>
              <a:rPr lang="tr-TR" sz="3200" dirty="0" smtClean="0"/>
            </a:br>
            <a:r>
              <a:rPr lang="tr-TR" sz="3200" b="1" i="1" dirty="0" smtClean="0"/>
              <a:t>1. Kapsam Geçerliği</a:t>
            </a:r>
            <a:r>
              <a:rPr lang="tr-TR" sz="3200" dirty="0" smtClean="0"/>
              <a:t/>
            </a:r>
            <a:br>
              <a:rPr lang="tr-TR" sz="3200" dirty="0" smtClean="0"/>
            </a:br>
            <a:r>
              <a:rPr lang="tr-TR" sz="3200" dirty="0" smtClean="0"/>
              <a:t/>
            </a:r>
            <a:br>
              <a:rPr lang="tr-TR" sz="3200" dirty="0" smtClean="0"/>
            </a:br>
            <a:r>
              <a:rPr lang="tr-TR" sz="3200" dirty="0" smtClean="0"/>
              <a:t>-Testteki soruların, konuları ve kazanımları temsil edebilmesidir.</a:t>
            </a:r>
            <a:endParaRPr lang="tr-TR" sz="3200" dirty="0"/>
          </a:p>
        </p:txBody>
      </p:sp>
    </p:spTree>
    <p:extLst>
      <p:ext uri="{BB962C8B-B14F-4D97-AF65-F5344CB8AC3E}">
        <p14:creationId xmlns:p14="http://schemas.microsoft.com/office/powerpoint/2010/main" val="371362387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eması">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3237</TotalTime>
  <Words>1383</Words>
  <Application>Microsoft Office PowerPoint</Application>
  <PresentationFormat>Ekran Gösterisi (4:3)</PresentationFormat>
  <Paragraphs>339</Paragraphs>
  <Slides>37</Slides>
  <Notes>0</Notes>
  <HiddenSlides>0</HiddenSlides>
  <MMClips>0</MMClips>
  <ScaleCrop>false</ScaleCrop>
  <HeadingPairs>
    <vt:vector size="6" baseType="variant">
      <vt:variant>
        <vt:lpstr>Kullanılan Yazı Tipleri</vt:lpstr>
      </vt:variant>
      <vt:variant>
        <vt:i4>4</vt:i4>
      </vt:variant>
      <vt:variant>
        <vt:lpstr>Tema</vt:lpstr>
      </vt:variant>
      <vt:variant>
        <vt:i4>18</vt:i4>
      </vt:variant>
      <vt:variant>
        <vt:lpstr>Slayt Başlıkları</vt:lpstr>
      </vt:variant>
      <vt:variant>
        <vt:i4>37</vt:i4>
      </vt:variant>
    </vt:vector>
  </HeadingPairs>
  <TitlesOfParts>
    <vt:vector size="59" baseType="lpstr">
      <vt:lpstr>Arial</vt:lpstr>
      <vt:lpstr>Calibri</vt:lpstr>
      <vt:lpstr>Calibri Light</vt:lpstr>
      <vt:lpstr>Times New Roman</vt:lpstr>
      <vt:lpstr>1_Ofis Teması</vt:lpstr>
      <vt:lpstr>3_Ofis Teması</vt:lpstr>
      <vt:lpstr>4_Ofis Teması</vt:lpstr>
      <vt:lpstr>5_Ofis Teması</vt:lpstr>
      <vt:lpstr>6_Ofis Teması</vt:lpstr>
      <vt:lpstr>Office Teması</vt:lpstr>
      <vt:lpstr>1_Office Teması</vt:lpstr>
      <vt:lpstr>3_Office Teması</vt:lpstr>
      <vt:lpstr>6_Office Teması</vt:lpstr>
      <vt:lpstr>7_Office Teması</vt:lpstr>
      <vt:lpstr>8_Office Teması</vt:lpstr>
      <vt:lpstr>9_Office Teması</vt:lpstr>
      <vt:lpstr>10_Office Teması</vt:lpstr>
      <vt:lpstr>11_Office Teması</vt:lpstr>
      <vt:lpstr>8_Ofis Teması</vt:lpstr>
      <vt:lpstr>18_Ofis Teması</vt:lpstr>
      <vt:lpstr>19_Ofis Teması</vt:lpstr>
      <vt:lpstr>12_Office Teması</vt:lpstr>
      <vt:lpstr>     5.ÜNİTE  TESTLERİN (PUANLARIN) GEÇERLİĞİ                                                                                    </vt:lpstr>
      <vt:lpstr>İyi Bir Ölçme Aracının (Testin) Özellikleri</vt:lpstr>
      <vt:lpstr>Güvenirlik: Testin ölçme sonuçlarına (puanlara) hata karıştırmamasıdır.  Geçerlik: Bir ölçme aracının amaca hizmet etmesidir. Ölçtüğü şeyi doğru olarak ölçebilmesidir.  Kullanışlılık: Testin hazırlanmasının, uygulanmasının ve puanlanmasının kolay ve ekonomik olmasıdır.</vt:lpstr>
      <vt:lpstr>-Geçerliği düşüren nedenler:  1) Ölçme aracından elde edilen puanlara , aracın ölçmek istediği niteliklerin dışındaki niteliklerin karışması. Puanlara ölçülmesi amaçlanmayan başka değişkenlerin karışması puanların geçerliğini düşürür.  </vt:lpstr>
      <vt:lpstr>-Geçerliği düşüren nedenler:  2) Ölçülecek bir değişkeni eksik bir şekilde ölçen bir ölçme aracı veya yöntemi de geçerliği düşürür. Örneğin, testin hedef davranışları (konu içeriğini) ölçmede yetersiz kalması.  3) Ölçmelere hata karışması. Puanlara karışan hatalar ölçmenin geçerliğini düşürür. </vt:lpstr>
      <vt:lpstr>Geçerliği Sağlama Yöntemleri</vt:lpstr>
      <vt:lpstr>PowerPoint Sunusu</vt:lpstr>
      <vt:lpstr>PowerPoint Sunusu</vt:lpstr>
      <vt:lpstr>Testlerin Geçerliğini Sağlama Yöntemleri:  1. Kapsam Geçerliği  -Testteki soruların, konuları ve kazanımları temsil edebilmesidir.</vt:lpstr>
      <vt:lpstr>Kapsam Geçerliği</vt:lpstr>
      <vt:lpstr>Kapsam Geçerliliğinin Aşamaları</vt:lpstr>
      <vt:lpstr>Tablo 5-1: Belirtke Tablosu: Eğitimde Ölçme ve Değerlendirme Dersi Final Sınavı Planı </vt:lpstr>
      <vt:lpstr>Tablo 5-2: Belirtke Tablosu: Eğitimde Ölçme ve Değerlendirme Dersi Final Sınavı İçin  Davranışlar Örneklemi</vt:lpstr>
      <vt:lpstr>PowerPoint Sunusu</vt:lpstr>
      <vt:lpstr>PowerPoint Sunusu</vt:lpstr>
      <vt:lpstr>PowerPoint Sunusu</vt:lpstr>
      <vt:lpstr>PowerPoint Sunusu</vt:lpstr>
      <vt:lpstr>PowerPoint Sunusu</vt:lpstr>
      <vt:lpstr>2. Ölçüt Geçerliliği</vt:lpstr>
      <vt:lpstr>PowerPoint Sunusu</vt:lpstr>
      <vt:lpstr>Yordama geçerliği;</vt:lpstr>
      <vt:lpstr>PowerPoint Sunusu</vt:lpstr>
      <vt:lpstr>3. Yapı Geçerliği</vt:lpstr>
      <vt:lpstr>3. Yapı Geçerliği</vt:lpstr>
      <vt:lpstr>PowerPoint Sunusu</vt:lpstr>
      <vt:lpstr>4.  Görünüş Geçerliliği </vt:lpstr>
      <vt:lpstr>PowerPoint Sunusu</vt:lpstr>
      <vt:lpstr>Geçerliği Etkileyen Faktörler</vt:lpstr>
      <vt:lpstr>Geçerliği Etkileyen Faktörler</vt:lpstr>
      <vt:lpstr>Geçerliği Etkileyen Faktörler</vt:lpstr>
      <vt:lpstr>PowerPoint Sunusu</vt:lpstr>
      <vt:lpstr>PowerPoint Sunusu</vt:lpstr>
      <vt:lpstr>Geçerlik ve Güvenirlik Arasındaki İlişki</vt:lpstr>
      <vt:lpstr>PowerPoint Sunusu</vt:lpstr>
      <vt:lpstr>PowerPoint Sunusu</vt:lpstr>
      <vt:lpstr>Test ve Sınavlarda Kullanışlılık</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hüsna</dc:creator>
  <cp:lastModifiedBy>Mevlüt KAYA</cp:lastModifiedBy>
  <cp:revision>77</cp:revision>
  <dcterms:created xsi:type="dcterms:W3CDTF">2019-10-18T22:17:48Z</dcterms:created>
  <dcterms:modified xsi:type="dcterms:W3CDTF">2023-11-09T13:25:59Z</dcterms:modified>
</cp:coreProperties>
</file>